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handoutMasterIdLst>
    <p:handoutMasterId r:id="rId44"/>
  </p:handoutMasterIdLst>
  <p:sldIdLst>
    <p:sldId id="2147479521" r:id="rId3"/>
    <p:sldId id="320" r:id="rId4"/>
    <p:sldId id="310" r:id="rId5"/>
    <p:sldId id="321" r:id="rId6"/>
    <p:sldId id="322" r:id="rId7"/>
    <p:sldId id="2147479520" r:id="rId8"/>
    <p:sldId id="323" r:id="rId9"/>
    <p:sldId id="2147479514" r:id="rId10"/>
    <p:sldId id="325" r:id="rId11"/>
    <p:sldId id="1993219393" r:id="rId12"/>
    <p:sldId id="2147479507" r:id="rId13"/>
    <p:sldId id="326" r:id="rId14"/>
    <p:sldId id="2147479508" r:id="rId15"/>
    <p:sldId id="470" r:id="rId16"/>
    <p:sldId id="2147479509" r:id="rId17"/>
    <p:sldId id="327" r:id="rId18"/>
    <p:sldId id="2147479510" r:id="rId19"/>
    <p:sldId id="2147479515" r:id="rId20"/>
    <p:sldId id="2147479511" r:id="rId21"/>
    <p:sldId id="1993219394" r:id="rId22"/>
    <p:sldId id="329" r:id="rId23"/>
    <p:sldId id="2147479516" r:id="rId24"/>
    <p:sldId id="331" r:id="rId25"/>
    <p:sldId id="2147479518" r:id="rId26"/>
    <p:sldId id="328" r:id="rId27"/>
    <p:sldId id="2147479517" r:id="rId28"/>
    <p:sldId id="330" r:id="rId29"/>
    <p:sldId id="1993219398" r:id="rId30"/>
    <p:sldId id="2147479519" r:id="rId31"/>
    <p:sldId id="293" r:id="rId32"/>
    <p:sldId id="1993219401" r:id="rId33"/>
    <p:sldId id="1225" r:id="rId34"/>
    <p:sldId id="285" r:id="rId35"/>
    <p:sldId id="1993219395" r:id="rId36"/>
    <p:sldId id="1993219396" r:id="rId37"/>
    <p:sldId id="1993219399" r:id="rId38"/>
    <p:sldId id="1993219402" r:id="rId39"/>
    <p:sldId id="2147479513" r:id="rId40"/>
    <p:sldId id="1993219392" r:id="rId41"/>
    <p:sldId id="340" r:id="rId42"/>
  </p:sldIdLst>
  <p:sldSz cx="12188825"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C9FB2-87E4-C33B-B3F6-C8305CBFA24D}" v="1" dt="2026-04-28T23:05:48.513"/>
    <p1510:client id="{C57DD9BA-C81B-4461-9135-2DFDA85B00D9}" v="2" dt="2026-04-29T19:30:59.138"/>
    <p1510:client id="{D6909DD9-0BA1-103B-1484-C19B49AFE2CE}" v="6" dt="2026-04-28T23:08:41.382"/>
    <p1510:client id="{EDCF30C4-2723-8D1F-3C92-AA470F5FC553}" v="9" dt="2026-04-28T23:15:14.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pos="3839"/>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5/13/2026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5/13/2026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Triple A- AAA</a:t>
            </a:r>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302330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ecause</a:t>
            </a:r>
            <a:r>
              <a:rPr lang="en-US" dirty="0"/>
              <a:t> the B/Yamagata virus has not been detected globally since March 2020, the WHO and CDC recommended removing it to streamline vaccine production, making trivalent vaccines the standard in the US beginning in the 2024–2025 season.</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1728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595959"/>
                </a:solidFill>
                <a:latin typeface="Arial" panose="020B0604020202020204" pitchFamily="34" charset="0"/>
                <a:ea typeface="Calibri" panose="020F0502020204030204" pitchFamily="34" charset="0"/>
              </a:rPr>
              <a:t>Testing critical to distinguish RSV </a:t>
            </a:r>
          </a:p>
          <a:p>
            <a:r>
              <a:rPr lang="en-US" sz="1200">
                <a:solidFill>
                  <a:srgbClr val="595959"/>
                </a:solidFill>
                <a:latin typeface="Arial" panose="020B0604020202020204" pitchFamily="34" charset="0"/>
                <a:ea typeface="Calibri" panose="020F0502020204030204" pitchFamily="34" charset="0"/>
              </a:rPr>
              <a:t>Lack of antiviral medications makes immunization more important</a:t>
            </a:r>
          </a:p>
          <a:p>
            <a:r>
              <a:rPr lang="en-US" sz="1200">
                <a:solidFill>
                  <a:srgbClr val="595959"/>
                </a:solidFill>
                <a:latin typeface="Arial" panose="020B0604020202020204" pitchFamily="34" charset="0"/>
                <a:ea typeface="Calibri" panose="020F0502020204030204" pitchFamily="34" charset="0"/>
              </a:rPr>
              <a:t>CDC estimates* annual US impact of RSV disease</a:t>
            </a:r>
          </a:p>
          <a:p>
            <a:pPr marL="0" indent="0">
              <a:buNone/>
            </a:pPr>
            <a:r>
              <a:rPr lang="en-US" sz="1200">
                <a:solidFill>
                  <a:srgbClr val="595959"/>
                </a:solidFill>
                <a:latin typeface="Arial" panose="020B0604020202020204" pitchFamily="34" charset="0"/>
                <a:ea typeface="Calibri" panose="020F0502020204030204" pitchFamily="34" charset="0"/>
              </a:rPr>
              <a:t>	2.1M 		Outpatient visits among children &lt; 5 years</a:t>
            </a:r>
          </a:p>
          <a:p>
            <a:pPr marL="0" indent="0">
              <a:buNone/>
            </a:pPr>
            <a:r>
              <a:rPr lang="en-US" sz="1200">
                <a:solidFill>
                  <a:srgbClr val="595959"/>
                </a:solidFill>
                <a:latin typeface="Arial" panose="020B0604020202020204" pitchFamily="34" charset="0"/>
                <a:ea typeface="Calibri" panose="020F0502020204030204" pitchFamily="34" charset="0"/>
              </a:rPr>
              <a:t>	58-80K 		Hospitalizations among children &lt; 5 years</a:t>
            </a:r>
          </a:p>
          <a:p>
            <a:pPr marL="0" indent="0">
              <a:buNone/>
            </a:pPr>
            <a:r>
              <a:rPr lang="en-US" sz="1200" b="1">
                <a:solidFill>
                  <a:srgbClr val="595959"/>
                </a:solidFill>
                <a:latin typeface="Arial" panose="020B0604020202020204" pitchFamily="34" charset="0"/>
                <a:ea typeface="Calibri" panose="020F0502020204030204" pitchFamily="34" charset="0"/>
              </a:rPr>
              <a:t>	100-150K 	Hospitalizations among adults 65+ years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B155085-2ED8-45DF-AE07-2E95413B30BD}" type="slidenum">
              <a:rPr kumimoji="0" lang="en-US" sz="1200" b="0" i="0" u="none" strike="noStrike" kern="1200" cap="none" spc="0" normalizeH="0" baseline="0" noProof="0" smtClean="0">
                <a:ln>
                  <a:noFill/>
                </a:ln>
                <a:solidFill>
                  <a:prstClr val="black"/>
                </a:solidFill>
                <a:effectLst/>
                <a:uLnTx/>
                <a:uFillTx/>
                <a:latin typeface="Candara"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ndara" charset="0"/>
              <a:ea typeface="ＭＳ Ｐゴシック" charset="0"/>
            </a:endParaRPr>
          </a:p>
        </p:txBody>
      </p:sp>
    </p:spTree>
    <p:extLst>
      <p:ext uri="{BB962C8B-B14F-4D97-AF65-F5344CB8AC3E}">
        <p14:creationId xmlns:p14="http://schemas.microsoft.com/office/powerpoint/2010/main" val="225101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Limited data:  lower immune response in persons vaccinated after age 40, slower development of immunity in obese vaccine recipients</a:t>
            </a:r>
          </a:p>
          <a:p>
            <a:endParaRPr lang="en-US"/>
          </a:p>
        </p:txBody>
      </p:sp>
      <p:sp>
        <p:nvSpPr>
          <p:cNvPr id="4" name="Slide Number Placeholder 3"/>
          <p:cNvSpPr>
            <a:spLocks noGrp="1"/>
          </p:cNvSpPr>
          <p:nvPr>
            <p:ph type="sldNum" sz="quarter" idx="10"/>
          </p:nvPr>
        </p:nvSpPr>
        <p:spPr/>
        <p:txBody>
          <a:bodyPr/>
          <a:lstStyle/>
          <a:p>
            <a:fld id="{BC5B34D0-213F-4E36-9164-C57CEB085FD0}" type="slidenum">
              <a:rPr lang="en-US" smtClean="0"/>
              <a:t>30</a:t>
            </a:fld>
            <a:endParaRPr lang="en-US"/>
          </a:p>
        </p:txBody>
      </p:sp>
    </p:spTree>
    <p:extLst>
      <p:ext uri="{BB962C8B-B14F-4D97-AF65-F5344CB8AC3E}">
        <p14:creationId xmlns:p14="http://schemas.microsoft.com/office/powerpoint/2010/main" val="145808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a:t>Hepatitis B vaccination recommendation in adults was based on risk until recently.  </a:t>
            </a:r>
          </a:p>
          <a:p>
            <a:pPr defTabSz="462458">
              <a:defRPr/>
            </a:pPr>
            <a:r>
              <a:rPr lang="en-US"/>
              <a:t>Risk groups made up ~60% adults yet despite universal childhood recommendation, transmission continued…</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0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Here is some data on the effectiveness of a number of important vaccines we use every day in the US to protect adults and/or children.</a:t>
            </a:r>
          </a:p>
          <a:p>
            <a:r>
              <a:rPr lang="en-US" i="1"/>
              <a:t>IPD, </a:t>
            </a:r>
            <a:r>
              <a:rPr lang="en-US" b="0" i="1">
                <a:solidFill>
                  <a:srgbClr val="001D35"/>
                </a:solidFill>
                <a:effectLst/>
                <a:latin typeface="Google Sans"/>
              </a:rPr>
              <a:t>invasive pneumococcal disease; </a:t>
            </a:r>
            <a:r>
              <a:rPr lang="en-US" i="1"/>
              <a:t>PCV </a:t>
            </a:r>
            <a:r>
              <a:rPr lang="en-US" b="0" i="1">
                <a:solidFill>
                  <a:srgbClr val="001D35"/>
                </a:solidFill>
                <a:effectLst/>
                <a:latin typeface="Google Sans"/>
              </a:rPr>
              <a:t>pneumococcal conjugate vaccine; </a:t>
            </a:r>
            <a:r>
              <a:rPr lang="en-US" i="1"/>
              <a:t>PHN, postherpetic neuralgia.</a:t>
            </a:r>
          </a:p>
        </p:txBody>
      </p:sp>
      <p:sp>
        <p:nvSpPr>
          <p:cNvPr id="4" name="Slide Number Placeholder 3"/>
          <p:cNvSpPr>
            <a:spLocks noGrp="1"/>
          </p:cNvSpPr>
          <p:nvPr>
            <p:ph type="sldNum" sz="quarter" idx="5"/>
          </p:nvPr>
        </p:nvSpPr>
        <p:spPr/>
        <p:txBody>
          <a:bodyPr/>
          <a:lstStyle/>
          <a:p>
            <a:fld id="{A63F5447-7B20-4381-8B12-665E439803B0}" type="slidenum">
              <a:rPr lang="en-US" smtClean="0"/>
              <a:t>38</a:t>
            </a:fld>
            <a:endParaRPr lang="en-US"/>
          </a:p>
        </p:txBody>
      </p:sp>
    </p:spTree>
    <p:extLst>
      <p:ext uri="{BB962C8B-B14F-4D97-AF65-F5344CB8AC3E}">
        <p14:creationId xmlns:p14="http://schemas.microsoft.com/office/powerpoint/2010/main" val="424217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700" y="2"/>
            <a:ext cx="11147429" cy="1145309"/>
          </a:xfrm>
          <a:prstGeom prst="rect">
            <a:avLst/>
          </a:prstGeom>
        </p:spPr>
        <p:txBody>
          <a:bodyPr anchor="ctr">
            <a:noAutofit/>
          </a:bodyPr>
          <a:lstStyle>
            <a:lvl1pPr algn="l">
              <a:lnSpc>
                <a:spcPts val="3399"/>
              </a:lnSpc>
              <a:defRPr sz="2399" b="1" i="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title</a:t>
            </a:r>
          </a:p>
        </p:txBody>
      </p:sp>
      <p:sp>
        <p:nvSpPr>
          <p:cNvPr id="9" name="Subtitle 2"/>
          <p:cNvSpPr>
            <a:spLocks noGrp="1"/>
          </p:cNvSpPr>
          <p:nvPr>
            <p:ph type="subTitle" idx="1" hasCustomPrompt="1"/>
          </p:nvPr>
        </p:nvSpPr>
        <p:spPr>
          <a:xfrm>
            <a:off x="520700" y="1533155"/>
            <a:ext cx="11147429" cy="1682512"/>
          </a:xfrm>
          <a:prstGeom prst="rect">
            <a:avLst/>
          </a:prstGeom>
        </p:spPr>
        <p:txBody>
          <a:bodyPr>
            <a:spAutoFit/>
          </a:bodyPr>
          <a:lstStyle>
            <a:lvl1pPr marL="274238" marR="0" indent="-274238" algn="l" defTabSz="457063" rtl="0" eaLnBrk="0" fontAlgn="base" latinLnBrk="0" hangingPunct="0">
              <a:lnSpc>
                <a:spcPct val="100000"/>
              </a:lnSpc>
              <a:spcBef>
                <a:spcPts val="400"/>
              </a:spcBef>
              <a:spcAft>
                <a:spcPct val="0"/>
              </a:spcAft>
              <a:buClr>
                <a:srgbClr val="0190B4"/>
              </a:buClr>
              <a:buSzTx/>
              <a:buFont typeface="Wingdings" pitchFamily="2" charset="2"/>
              <a:buChar char="§"/>
              <a:tabLst/>
              <a:defRPr sz="1799">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1pPr>
            <a:lvl2pPr marL="559902" indent="-285664" algn="ctr">
              <a:spcBef>
                <a:spcPts val="400"/>
              </a:spcBef>
              <a:buClr>
                <a:srgbClr val="0190B4"/>
              </a:buClr>
              <a:buFont typeface="Arial" panose="020B0604020202020204" pitchFamily="34" charset="0"/>
              <a:buChar char="•"/>
              <a:defRPr sz="1799">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text</a:t>
            </a:r>
          </a:p>
          <a:p>
            <a:pPr marL="548475" marR="0" lvl="1" indent="-274238" algn="l" defTabSz="457063"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a:t>Click to edit text</a:t>
            </a:r>
          </a:p>
          <a:p>
            <a:endParaRPr lang="en-US"/>
          </a:p>
          <a:p>
            <a:pPr lvl="1"/>
            <a:endParaRPr lang="en-US"/>
          </a:p>
          <a:p>
            <a:endParaRPr lang="en-US"/>
          </a:p>
        </p:txBody>
      </p:sp>
      <p:sp>
        <p:nvSpPr>
          <p:cNvPr id="5" name="Slide Number Placeholder 5">
            <a:extLst>
              <a:ext uri="{FF2B5EF4-FFF2-40B4-BE49-F238E27FC236}">
                <a16:creationId xmlns:a16="http://schemas.microsoft.com/office/drawing/2014/main" id="{61345786-D288-4340-82AA-780AC0F0F7CB}"/>
              </a:ext>
            </a:extLst>
          </p:cNvPr>
          <p:cNvSpPr>
            <a:spLocks noGrp="1"/>
          </p:cNvSpPr>
          <p:nvPr>
            <p:ph type="sldNum" sz="quarter" idx="4"/>
          </p:nvPr>
        </p:nvSpPr>
        <p:spPr>
          <a:xfrm>
            <a:off x="11564278" y="6453121"/>
            <a:ext cx="578662" cy="365125"/>
          </a:xfrm>
          <a:prstGeom prst="rect">
            <a:avLst/>
          </a:prstGeom>
        </p:spPr>
        <p:txBody>
          <a:bodyPr anchor="ctr"/>
          <a:lstStyle>
            <a:lvl1pPr algn="ctr" fontAlgn="auto">
              <a:spcBef>
                <a:spcPts val="0"/>
              </a:spcBef>
              <a:spcAft>
                <a:spcPts val="0"/>
              </a:spcAft>
              <a:defRPr sz="800" b="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1pPr>
          </a:lstStyle>
          <a:p>
            <a:pPr>
              <a:defRPr/>
            </a:pPr>
            <a:fld id="{5A6E5319-DE00-0648-B66E-6EEFA470FBBC}" type="slidenum">
              <a:rPr lang="en-US" smtClean="0"/>
              <a:pPr>
                <a:defRPr/>
              </a:pPr>
              <a:t>‹#›</a:t>
            </a:fld>
            <a:endParaRPr lang="en-US">
              <a:latin typeface="Roboto" panose="02000000000000000000" pitchFamily="2" charset="0"/>
            </a:endParaRPr>
          </a:p>
        </p:txBody>
      </p:sp>
    </p:spTree>
    <p:extLst>
      <p:ext uri="{BB962C8B-B14F-4D97-AF65-F5344CB8AC3E}">
        <p14:creationId xmlns:p14="http://schemas.microsoft.com/office/powerpoint/2010/main" val="255453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BDD-F49C-41BD-9325-9FAB70CF163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969BA1F-CE22-46DE-8E64-01288E695904}"/>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5FD9D1-AEBA-47F1-8BEB-996656AD0443}"/>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3D10C5EB-AED0-4407-98CA-9F2A0C246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2C430-C3CE-444A-9E49-7FC115696752}"/>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53974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3D9C-9CCD-49ED-B384-7ECB48AF3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424E5-53D1-4E69-B20B-E38F05AD1E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01BF-B301-4A7A-BE3D-FDB9D4D07FC3}"/>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E15DE86C-4A49-488D-897B-111CBB196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45ADA-D8BC-4E63-9AFD-229FCFCAA6F2}"/>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118111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A55B-3A5D-451C-8A28-1DF82EE63B34}"/>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02629135-6C46-4490-9B2D-1C65754BA4B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6B9355-412F-414A-A7B6-B57580FDBFA1}"/>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FFCF25E7-3B30-49D1-8E33-9DB59E0E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C1E3-CE32-4A35-BF74-40E64D49CCE3}"/>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232156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5750-28CD-48B4-AE31-72F972A6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C41EE-75BC-4BDE-9590-AB30E63BFBAB}"/>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16D71-4A42-4CF2-9EAD-87218E266374}"/>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406A1-987A-45E3-92E0-BE0E78B7A36C}"/>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6" name="Footer Placeholder 5">
            <a:extLst>
              <a:ext uri="{FF2B5EF4-FFF2-40B4-BE49-F238E27FC236}">
                <a16:creationId xmlns:a16="http://schemas.microsoft.com/office/drawing/2014/main" id="{44AFBD0D-701D-4091-A2FD-873A0B841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AE327-4B81-4955-9CD5-6C16F285FE64}"/>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304020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7FEF-AC53-4E9D-A22C-A900D1AAE18D}"/>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8CE35-C689-4971-B163-AD32656347F4}"/>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9B2501-92C2-4ADA-B249-317E236EF9B0}"/>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51C9A8-57D1-46FA-A451-F9B449D28D26}"/>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6B1F6-20E3-4B8C-B3B6-4D07B71571FA}"/>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8E9FD4-D285-48E2-B36B-3D5E84AB75DA}"/>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8" name="Footer Placeholder 7">
            <a:extLst>
              <a:ext uri="{FF2B5EF4-FFF2-40B4-BE49-F238E27FC236}">
                <a16:creationId xmlns:a16="http://schemas.microsoft.com/office/drawing/2014/main" id="{8D5E4B54-F02D-4DFA-857F-122D031255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BC5FA-E4DF-4FDB-8306-8287A4C74649}"/>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2558445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914-CDF9-4BB8-B62A-CD43D6F62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2D1FC7-4895-4C35-AF65-2D44FD09783A}"/>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4" name="Footer Placeholder 3">
            <a:extLst>
              <a:ext uri="{FF2B5EF4-FFF2-40B4-BE49-F238E27FC236}">
                <a16:creationId xmlns:a16="http://schemas.microsoft.com/office/drawing/2014/main" id="{679FB00B-432B-4C29-8602-22476DF1E0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A1E89-3F6D-4ABA-9B7D-87E5A5D42B45}"/>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151079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9BD83-9DEA-4434-8CC4-5AF5362E9595}"/>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3" name="Footer Placeholder 2">
            <a:extLst>
              <a:ext uri="{FF2B5EF4-FFF2-40B4-BE49-F238E27FC236}">
                <a16:creationId xmlns:a16="http://schemas.microsoft.com/office/drawing/2014/main" id="{81845AAA-771B-43EC-A60A-8C318F8BF5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C15ED2-5C64-4EFF-9846-EECA4FB612B6}"/>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164366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98B2-0533-4274-A8A1-08917FF1661A}"/>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21828BB4-B053-40B0-A5CC-B6298C51464A}"/>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84CBE-C4A1-4A8E-9B4E-105319B332D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0D024A-91C6-4061-9D8B-443088F8395E}"/>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6" name="Footer Placeholder 5">
            <a:extLst>
              <a:ext uri="{FF2B5EF4-FFF2-40B4-BE49-F238E27FC236}">
                <a16:creationId xmlns:a16="http://schemas.microsoft.com/office/drawing/2014/main" id="{557CAFF1-69C0-49CD-8926-5A3A0ADAF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070DB-C0B6-4B12-9874-24C6FC40C303}"/>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3869162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2250-DA3F-433A-8236-EB1D7E96B1D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60C6994-7613-47BB-809F-667EE18B5E87}"/>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C9071E79-FF68-4650-9945-45595D37F58B}"/>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EBB9C8-A6E8-45E9-9A0B-8F563AC0A94E}"/>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6" name="Footer Placeholder 5">
            <a:extLst>
              <a:ext uri="{FF2B5EF4-FFF2-40B4-BE49-F238E27FC236}">
                <a16:creationId xmlns:a16="http://schemas.microsoft.com/office/drawing/2014/main" id="{39642DE5-890B-4252-8586-F588EE584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22752-39AC-4C85-A050-5B129AFEC42B}"/>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376000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8998-A442-4835-A65E-B153AACC3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9B63F-F4B6-4646-9F2E-D0CD9B1EC6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D3815-A584-4BDA-9BFF-D38497A97FED}"/>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A13B1A29-7555-43EE-A166-E8DFF1B20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9E6A-5009-4494-BC27-04925B0600DE}"/>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274032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7F7E0-96F7-41A2-96DC-AA05FBFA3842}"/>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F6B43D-8038-4ABA-B135-7E06704AF109}"/>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A05E0-34D0-4F0F-BB3F-C50FF1D274F2}"/>
              </a:ext>
            </a:extLst>
          </p:cNvPr>
          <p:cNvSpPr>
            <a:spLocks noGrp="1"/>
          </p:cNvSpPr>
          <p:nvPr>
            <p:ph type="dt" sz="half" idx="10"/>
          </p:nvPr>
        </p:nvSpPr>
        <p:spPr/>
        <p:txBody>
          <a:body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6BEF575C-7848-4A08-B5DE-7221063B7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A7057-5E96-4BAE-A1DD-2B68523D173C}"/>
              </a:ext>
            </a:extLst>
          </p:cNvPr>
          <p:cNvSpPr>
            <a:spLocks noGrp="1"/>
          </p:cNvSpPr>
          <p:nvPr>
            <p:ph type="sldNum" sz="quarter" idx="12"/>
          </p:nvPr>
        </p:nvSpPr>
        <p:spPr/>
        <p:txBody>
          <a:bodyPr/>
          <a:lstStyle/>
          <a:p>
            <a:fld id="{8DCCE126-31FD-4A46-A970-96566FF96B78}" type="slidenum">
              <a:rPr lang="en-US" smtClean="0"/>
              <a:t>‹#›</a:t>
            </a:fld>
            <a:endParaRPr lang="en-US"/>
          </a:p>
        </p:txBody>
      </p:sp>
    </p:spTree>
    <p:extLst>
      <p:ext uri="{BB962C8B-B14F-4D97-AF65-F5344CB8AC3E}">
        <p14:creationId xmlns:p14="http://schemas.microsoft.com/office/powerpoint/2010/main" val="1278371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701" y="4"/>
            <a:ext cx="11147429" cy="1145309"/>
          </a:xfrm>
          <a:prstGeom prst="rect">
            <a:avLst/>
          </a:prstGeom>
        </p:spPr>
        <p:txBody>
          <a:bodyPr anchor="ctr">
            <a:noAutofit/>
          </a:bodyPr>
          <a:lstStyle>
            <a:lvl1pPr algn="l">
              <a:lnSpc>
                <a:spcPts val="3398"/>
              </a:lnSpc>
              <a:defRPr sz="2398" b="1" i="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title</a:t>
            </a:r>
          </a:p>
        </p:txBody>
      </p:sp>
      <p:sp>
        <p:nvSpPr>
          <p:cNvPr id="9" name="Subtitle 2"/>
          <p:cNvSpPr>
            <a:spLocks noGrp="1"/>
          </p:cNvSpPr>
          <p:nvPr>
            <p:ph type="subTitle" idx="1" hasCustomPrompt="1"/>
          </p:nvPr>
        </p:nvSpPr>
        <p:spPr>
          <a:xfrm>
            <a:off x="520701" y="1533155"/>
            <a:ext cx="11147429" cy="1682512"/>
          </a:xfrm>
          <a:prstGeom prst="rect">
            <a:avLst/>
          </a:prstGeom>
        </p:spPr>
        <p:txBody>
          <a:bodyPr>
            <a:spAutoFit/>
          </a:bodyPr>
          <a:lstStyle>
            <a:lvl1pPr marL="274156" marR="0" indent="-274156" algn="l" defTabSz="456926" rtl="0" eaLnBrk="0" fontAlgn="base" latinLnBrk="0" hangingPunct="0">
              <a:lnSpc>
                <a:spcPct val="100000"/>
              </a:lnSpc>
              <a:spcBef>
                <a:spcPts val="400"/>
              </a:spcBef>
              <a:spcAft>
                <a:spcPct val="0"/>
              </a:spcAft>
              <a:buClr>
                <a:srgbClr val="0190B4"/>
              </a:buClr>
              <a:buSzTx/>
              <a:buFont typeface="Wingdings" pitchFamily="2" charset="2"/>
              <a:buChar char="§"/>
              <a:tabLst/>
              <a:defRPr sz="1798">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1pPr>
            <a:lvl2pPr marL="559734" indent="-285578" algn="ctr">
              <a:spcBef>
                <a:spcPts val="400"/>
              </a:spcBef>
              <a:buClr>
                <a:srgbClr val="0190B4"/>
              </a:buClr>
              <a:buFont typeface="Arial" panose="020B0604020202020204" pitchFamily="34" charset="0"/>
              <a:buChar char="•"/>
              <a:defRPr sz="1798">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text</a:t>
            </a:r>
          </a:p>
          <a:p>
            <a:pPr marL="548310" marR="0" lvl="1" indent="-274156" algn="l" defTabSz="456926"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a:t>Click to edit text</a:t>
            </a:r>
          </a:p>
          <a:p>
            <a:endParaRPr lang="en-US"/>
          </a:p>
          <a:p>
            <a:pPr lvl="1"/>
            <a:endParaRPr lang="en-US"/>
          </a:p>
          <a:p>
            <a:endParaRPr lang="en-US"/>
          </a:p>
        </p:txBody>
      </p:sp>
      <p:sp>
        <p:nvSpPr>
          <p:cNvPr id="5" name="Slide Number Placeholder 5">
            <a:extLst>
              <a:ext uri="{FF2B5EF4-FFF2-40B4-BE49-F238E27FC236}">
                <a16:creationId xmlns:a16="http://schemas.microsoft.com/office/drawing/2014/main" id="{61345786-D288-4340-82AA-780AC0F0F7CB}"/>
              </a:ext>
            </a:extLst>
          </p:cNvPr>
          <p:cNvSpPr>
            <a:spLocks noGrp="1"/>
          </p:cNvSpPr>
          <p:nvPr>
            <p:ph type="sldNum" sz="quarter" idx="4"/>
          </p:nvPr>
        </p:nvSpPr>
        <p:spPr>
          <a:xfrm>
            <a:off x="11564278" y="6453123"/>
            <a:ext cx="578662" cy="365125"/>
          </a:xfrm>
          <a:prstGeom prst="rect">
            <a:avLst/>
          </a:prstGeom>
        </p:spPr>
        <p:txBody>
          <a:bodyPr anchor="ctr"/>
          <a:lstStyle>
            <a:lvl1pPr algn="ctr" fontAlgn="auto">
              <a:spcBef>
                <a:spcPts val="0"/>
              </a:spcBef>
              <a:spcAft>
                <a:spcPts val="0"/>
              </a:spcAft>
              <a:defRPr sz="800" b="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lvl1pPr>
          </a:lstStyle>
          <a:p>
            <a:pPr>
              <a:defRPr/>
            </a:pPr>
            <a:fld id="{5A6E5319-DE00-0648-B66E-6EEFA470FBBC}" type="slidenum">
              <a:rPr lang="en-US" smtClean="0"/>
              <a:pPr>
                <a:defRPr/>
              </a:pPr>
              <a:t>‹#›</a:t>
            </a:fld>
            <a:endParaRPr lang="en-US">
              <a:latin typeface="Roboto" panose="02000000000000000000" pitchFamily="2" charset="0"/>
            </a:endParaRPr>
          </a:p>
        </p:txBody>
      </p:sp>
    </p:spTree>
    <p:extLst>
      <p:ext uri="{BB962C8B-B14F-4D97-AF65-F5344CB8AC3E}">
        <p14:creationId xmlns:p14="http://schemas.microsoft.com/office/powerpoint/2010/main" val="348749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5/13/2026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03F41C87-7AD9-4845-A077-840E4A0F3F06}" type="datetimeFigureOut">
              <a:rPr lang="en-US"/>
              <a:t>5/13/2026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5/13/2026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5/13/2026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5/13/2026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5/13/2026</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5/13/2026</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EF07E-84CA-493A-8DA5-CFA37289D912}"/>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E0DD22-0B56-4041-9D02-5EA43C5F387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4FCE2-A68C-4183-9FE5-95994ABCB21D}"/>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C0D6-31D5-4A98-8439-AFC95119726C}" type="datetimeFigureOut">
              <a:rPr lang="en-US" smtClean="0"/>
              <a:t>5/13/2026</a:t>
            </a:fld>
            <a:endParaRPr lang="en-US"/>
          </a:p>
        </p:txBody>
      </p:sp>
      <p:sp>
        <p:nvSpPr>
          <p:cNvPr id="5" name="Footer Placeholder 4">
            <a:extLst>
              <a:ext uri="{FF2B5EF4-FFF2-40B4-BE49-F238E27FC236}">
                <a16:creationId xmlns:a16="http://schemas.microsoft.com/office/drawing/2014/main" id="{A7F56691-400A-45FE-A1DA-599323E2F57E}"/>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B586F-9EE5-4826-9DF5-8E3E35C5A4FB}"/>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CE126-31FD-4A46-A970-96566FF96B78}" type="slidenum">
              <a:rPr lang="en-US" smtClean="0"/>
              <a:t>‹#›</a:t>
            </a:fld>
            <a:endParaRPr lang="en-US"/>
          </a:p>
        </p:txBody>
      </p:sp>
    </p:spTree>
    <p:extLst>
      <p:ext uri="{BB962C8B-B14F-4D97-AF65-F5344CB8AC3E}">
        <p14:creationId xmlns:p14="http://schemas.microsoft.com/office/powerpoint/2010/main" val="25830316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919709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covid/php/surveillance/burden-estimates.html"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cdc.gov/covid/vaccines/benefits.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acip-recs/hcp/vaccine-specific/covid-19.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link.springer.com/article/10.1007/s40264-024-01458-w" TargetMode="External"/><Relationship Id="rId7" Type="http://schemas.openxmlformats.org/officeDocument/2006/relationships/hyperlink" Target="https://jamanetwork.com/journals/jama/fullarticle/2814537" TargetMode="External"/><Relationship Id="rId2" Type="http://schemas.openxmlformats.org/officeDocument/2006/relationships/hyperlink" Target="http://www.cdc.gov/covid/hcp/vaccine-considerations/overview.html" TargetMode="External"/><Relationship Id="rId1" Type="http://schemas.openxmlformats.org/officeDocument/2006/relationships/slideLayout" Target="../slideLayouts/slideLayout12.xml"/><Relationship Id="rId6" Type="http://schemas.openxmlformats.org/officeDocument/2006/relationships/hyperlink" Target="https://jamanetwork.com/journals/jamanetworkopen/fullarticle/2818033" TargetMode="External"/><Relationship Id="rId5" Type="http://schemas.openxmlformats.org/officeDocument/2006/relationships/hyperlink" Target="https://www.nature.com/articles/s41467-024-47745-z" TargetMode="External"/><Relationship Id="rId4" Type="http://schemas.openxmlformats.org/officeDocument/2006/relationships/hyperlink" Target="https://publications.aap.org/pediatrics/article/153/3/e2023064252/196616?autologincheck=redirected&amp;utm_source=TrendMD&amp;utm_medium=TrendMD&amp;utm_campaign=Pediatrics_TrendMD_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acip/downloads/slides-2025-04-15-16/05-Panagiotakopoulos-COVID-508.pdf"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rsv/php/surveillanc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jamanetwork.com/journals/jamanetworkopen/fullarticle/282610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acip/vaccine-recommendations/index.html" TargetMode="External"/><Relationship Id="rId2" Type="http://schemas.openxmlformats.org/officeDocument/2006/relationships/hyperlink" Target="https://www.cdc.gov/acip-recs/hcp/vaccine-specific/rsv.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lancet.com/journals/laninf/article/PIIS1473-3099(24)00796-5/fulltext" TargetMode="External"/><Relationship Id="rId2" Type="http://schemas.openxmlformats.org/officeDocument/2006/relationships/hyperlink" Target="http://www.thelancet.com/journals/lancet/article/PIIS0140-6736(24)01738-0/fulltext" TargetMode="External"/><Relationship Id="rId1" Type="http://schemas.openxmlformats.org/officeDocument/2006/relationships/slideLayout" Target="../slideLayouts/slideLayout12.xml"/><Relationship Id="rId4" Type="http://schemas.openxmlformats.org/officeDocument/2006/relationships/hyperlink" Target="https://www.medrxiv.org/content/10.1101/2024.12.27.24319702v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acip/vaccine-recommendations/index.html" TargetMode="External"/><Relationship Id="rId2" Type="http://schemas.openxmlformats.org/officeDocument/2006/relationships/hyperlink" Target="http://www.cdc.gov/mmwr/volumes/73/wr/mm7332e1.htm#B1_down"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s://www.cdc.gov/pneumococcal/php/surveillance/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32798216/"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pneumococcal/hcp/vaccine-recommendations/app.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acip-recs/hcp/vaccine-specific/pneumococcal.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lications.aap.org/pediatrics/article/144/1/e20183561/37086/Varicella-Vaccine-What-Have-You-Done-for-Me-Lately" TargetMode="External"/><Relationship Id="rId2" Type="http://schemas.openxmlformats.org/officeDocument/2006/relationships/hyperlink" Target="https://publications.aap.org/pediatrics/article/144/1/e20182917/76826/Incidence-of-Herpes-Zoster-Among-Children-2003" TargetMode="External"/><Relationship Id="rId1" Type="http://schemas.openxmlformats.org/officeDocument/2006/relationships/slideLayout" Target="../slideLayouts/slideLayout2.xml"/><Relationship Id="rId4" Type="http://schemas.openxmlformats.org/officeDocument/2006/relationships/hyperlink" Target="https://jamanetwork.com/journals/jamanetworkopen/fullarticle/283516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acip-recs/hcp/vaccine-specific/dtap-tdap-td.html" TargetMode="External"/><Relationship Id="rId2" Type="http://schemas.openxmlformats.org/officeDocument/2006/relationships/hyperlink" Target="https://www.cdc.gov/pertussis/hcp/vaccine-recommendations/index.html" TargetMode="External"/><Relationship Id="rId1" Type="http://schemas.openxmlformats.org/officeDocument/2006/relationships/slideLayout" Target="../slideLayouts/slideLayout2.xml"/><Relationship Id="rId4" Type="http://schemas.openxmlformats.org/officeDocument/2006/relationships/hyperlink" Target="https://www.cdc.gov/pertussis/php/surveillance/index.html"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cdc.gov/acip-recs/hcp/vaccine-specific/dtap-tdap-td.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measles/data-research/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mmwr/volumes/68/wr/pdfs/mm6806a6-H.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mmwr/volumes/71/wr/mm7113a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c.gov/mmwr/volumes/67/rr/rr6701a1.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c.gov/vaccines/acip/meetings/downloads/slides-2023-10-25-26/04-MPOX-Rao-508.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dc.gov/mmwr/volumes/69/rr/rr6909a1.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cdc.gov/trave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vaccines/hcp/by-disease/index.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ubmed.ncbi.nlm.nih.gov/3918777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flu-burden/php/php/data-vis/2025-2026.html" TargetMode="External"/><Relationship Id="rId2" Type="http://schemas.openxmlformats.org/officeDocument/2006/relationships/hyperlink" Target="https://www.cdc.gov/flu-burden/php/php/data-vis/2025-2026.html"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3919709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mc.ncbi.nlm.nih.gov/articles/PMC98618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8546-8FAC-88D8-C1D7-0775CC3ED0C6}"/>
              </a:ext>
            </a:extLst>
          </p:cNvPr>
          <p:cNvSpPr>
            <a:spLocks noGrp="1"/>
          </p:cNvSpPr>
          <p:nvPr>
            <p:ph type="ctrTitle"/>
          </p:nvPr>
        </p:nvSpPr>
        <p:spPr/>
        <p:txBody>
          <a:bodyPr/>
          <a:lstStyle/>
          <a:p>
            <a:r>
              <a:rPr lang="en-US" sz="5400" i="1"/>
              <a:t>Immunization for Older Adults in 2026</a:t>
            </a:r>
            <a:endParaRPr lang="en-US" sz="5400">
              <a:solidFill>
                <a:srgbClr val="000000"/>
              </a:solidFill>
            </a:endParaRPr>
          </a:p>
        </p:txBody>
      </p:sp>
      <p:sp>
        <p:nvSpPr>
          <p:cNvPr id="3" name="Subtitle 2">
            <a:extLst>
              <a:ext uri="{FF2B5EF4-FFF2-40B4-BE49-F238E27FC236}">
                <a16:creationId xmlns:a16="http://schemas.microsoft.com/office/drawing/2014/main" id="{EE54B871-3984-1999-E818-F2D48E58043D}"/>
              </a:ext>
            </a:extLst>
          </p:cNvPr>
          <p:cNvSpPr>
            <a:spLocks noGrp="1"/>
          </p:cNvSpPr>
          <p:nvPr>
            <p:ph type="subTitle" idx="1"/>
          </p:nvPr>
        </p:nvSpPr>
        <p:spPr/>
        <p:txBody>
          <a:bodyPr vert="horz" lIns="91440" tIns="45720" rIns="91440" bIns="45720" rtlCol="0" anchor="t">
            <a:normAutofit/>
          </a:bodyPr>
          <a:lstStyle/>
          <a:p>
            <a:r>
              <a:rPr lang="it-IT"/>
              <a:t>Kara Jones, </a:t>
            </a:r>
            <a:r>
              <a:rPr lang="it-IT" err="1"/>
              <a:t>PharmD</a:t>
            </a:r>
            <a:endParaRPr lang="it-IT" err="1">
              <a:solidFill>
                <a:srgbClr val="FFFFFF"/>
              </a:solidFill>
            </a:endParaRPr>
          </a:p>
          <a:p>
            <a:r>
              <a:rPr lang="it-IT"/>
              <a:t>BOB Hopkins, MD, MACP</a:t>
            </a:r>
            <a:endParaRPr lang="en-US">
              <a:solidFill>
                <a:srgbClr val="FFFFFF"/>
              </a:solidFill>
            </a:endParaRPr>
          </a:p>
        </p:txBody>
      </p:sp>
    </p:spTree>
    <p:extLst>
      <p:ext uri="{BB962C8B-B14F-4D97-AF65-F5344CB8AC3E}">
        <p14:creationId xmlns:p14="http://schemas.microsoft.com/office/powerpoint/2010/main" val="401931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E707-8470-46FD-A35D-EE9CE8A4AD8B}"/>
              </a:ext>
            </a:extLst>
          </p:cNvPr>
          <p:cNvSpPr>
            <a:spLocks noGrp="1"/>
          </p:cNvSpPr>
          <p:nvPr>
            <p:ph type="title"/>
          </p:nvPr>
        </p:nvSpPr>
        <p:spPr>
          <a:xfrm>
            <a:off x="608013" y="152400"/>
            <a:ext cx="10744200" cy="990600"/>
          </a:xfrm>
        </p:spPr>
        <p:txBody>
          <a:bodyPr>
            <a:normAutofit fontScale="90000"/>
          </a:bodyPr>
          <a:lstStyle/>
          <a:p>
            <a:r>
              <a:rPr lang="en-US"/>
              <a:t>Influenza Vaccination: Everyone 6 months+, annually</a:t>
            </a:r>
          </a:p>
        </p:txBody>
      </p:sp>
      <p:sp>
        <p:nvSpPr>
          <p:cNvPr id="3" name="Content Placeholder 2">
            <a:extLst>
              <a:ext uri="{FF2B5EF4-FFF2-40B4-BE49-F238E27FC236}">
                <a16:creationId xmlns:a16="http://schemas.microsoft.com/office/drawing/2014/main" id="{90937DAB-C361-4406-85DC-291B8656309B}"/>
              </a:ext>
            </a:extLst>
          </p:cNvPr>
          <p:cNvSpPr>
            <a:spLocks noGrp="1"/>
          </p:cNvSpPr>
          <p:nvPr>
            <p:ph idx="1"/>
          </p:nvPr>
        </p:nvSpPr>
        <p:spPr>
          <a:xfrm>
            <a:off x="1047834" y="1371600"/>
            <a:ext cx="9618578" cy="4724400"/>
          </a:xfrm>
        </p:spPr>
        <p:txBody>
          <a:bodyPr>
            <a:normAutofit lnSpcReduction="10000"/>
          </a:bodyPr>
          <a:lstStyle/>
          <a:p>
            <a:r>
              <a:rPr lang="en-US" dirty="0"/>
              <a:t>All vaccines TRI-valent in 2025-26	[A-H1N1, A-H3N2 (</a:t>
            </a:r>
            <a:r>
              <a:rPr lang="en-US" dirty="0">
                <a:solidFill>
                  <a:srgbClr val="FFFF00"/>
                </a:solidFill>
              </a:rPr>
              <a:t>new</a:t>
            </a:r>
            <a:r>
              <a:rPr lang="en-US" dirty="0"/>
              <a:t>), B-Victoria]</a:t>
            </a:r>
          </a:p>
          <a:p>
            <a:pPr lvl="1"/>
            <a:r>
              <a:rPr lang="en-US" dirty="0"/>
              <a:t>Multiple vaccine types, single dose syringes*:		1 dose IM annually</a:t>
            </a:r>
          </a:p>
          <a:p>
            <a:pPr lvl="1"/>
            <a:r>
              <a:rPr lang="en-US" dirty="0"/>
              <a:t>Any vaccine which is indicated for patient [age, medical conditions] may be used</a:t>
            </a:r>
          </a:p>
          <a:p>
            <a:pPr lvl="2"/>
            <a:r>
              <a:rPr lang="en-US" dirty="0"/>
              <a:t>HD/Adjuvanted/Recombinant </a:t>
            </a:r>
            <a:r>
              <a:rPr lang="en-US" b="1" dirty="0"/>
              <a:t>preferred</a:t>
            </a:r>
            <a:r>
              <a:rPr lang="en-US" dirty="0"/>
              <a:t> for persons aged 65+</a:t>
            </a:r>
          </a:p>
          <a:p>
            <a:pPr lvl="2"/>
            <a:r>
              <a:rPr lang="en-US" dirty="0"/>
              <a:t>HD/Adjuvanted is an </a:t>
            </a:r>
            <a:r>
              <a:rPr lang="en-US" b="1" dirty="0"/>
              <a:t>option</a:t>
            </a:r>
            <a:r>
              <a:rPr lang="en-US" dirty="0"/>
              <a:t> in transplant recipients aged 18+</a:t>
            </a:r>
          </a:p>
          <a:p>
            <a:r>
              <a:rPr lang="en-US" dirty="0"/>
              <a:t>When to vaccinate:</a:t>
            </a:r>
          </a:p>
          <a:p>
            <a:pPr lvl="1"/>
            <a:r>
              <a:rPr lang="en-US" dirty="0"/>
              <a:t>As soon as vaccine is available:  </a:t>
            </a:r>
          </a:p>
          <a:p>
            <a:pPr lvl="2"/>
            <a:r>
              <a:rPr lang="en-US" dirty="0"/>
              <a:t>Children </a:t>
            </a:r>
          </a:p>
          <a:p>
            <a:pPr lvl="2"/>
            <a:r>
              <a:rPr lang="en-US" dirty="0"/>
              <a:t>Women in late 2</a:t>
            </a:r>
            <a:r>
              <a:rPr lang="en-US" baseline="30000" dirty="0"/>
              <a:t>nd</a:t>
            </a:r>
            <a:r>
              <a:rPr lang="en-US" dirty="0"/>
              <a:t>-3</a:t>
            </a:r>
            <a:r>
              <a:rPr lang="en-US" baseline="30000" dirty="0"/>
              <a:t>rd</a:t>
            </a:r>
            <a:r>
              <a:rPr lang="en-US" dirty="0"/>
              <a:t> trimester pregnancy</a:t>
            </a:r>
          </a:p>
          <a:p>
            <a:pPr lvl="2"/>
            <a:r>
              <a:rPr lang="en-US" dirty="0"/>
              <a:t>Individuals not likely to return for vaccination later in season</a:t>
            </a:r>
          </a:p>
          <a:p>
            <a:pPr lvl="1"/>
            <a:r>
              <a:rPr lang="en-US" dirty="0"/>
              <a:t>Mid-Sept or later:	 older adults, immune compromised, adults with risk factors</a:t>
            </a:r>
          </a:p>
          <a:p>
            <a:pPr lvl="1"/>
            <a:r>
              <a:rPr lang="en-US" dirty="0"/>
              <a:t>Continue to immunize unvaccinated persons as long as virus is circulating</a:t>
            </a:r>
          </a:p>
          <a:p>
            <a:endParaRPr lang="en-US" dirty="0"/>
          </a:p>
        </p:txBody>
      </p:sp>
      <p:sp>
        <p:nvSpPr>
          <p:cNvPr id="4" name="TextBox 3">
            <a:extLst>
              <a:ext uri="{FF2B5EF4-FFF2-40B4-BE49-F238E27FC236}">
                <a16:creationId xmlns:a16="http://schemas.microsoft.com/office/drawing/2014/main" id="{9E88AA17-F0FC-3450-E9DB-ADEFA18633E5}"/>
              </a:ext>
            </a:extLst>
          </p:cNvPr>
          <p:cNvSpPr txBox="1"/>
          <p:nvPr/>
        </p:nvSpPr>
        <p:spPr>
          <a:xfrm>
            <a:off x="2208212" y="6400800"/>
            <a:ext cx="6172200" cy="307777"/>
          </a:xfrm>
          <a:prstGeom prst="rect">
            <a:avLst/>
          </a:prstGeom>
          <a:noFill/>
        </p:spPr>
        <p:txBody>
          <a:bodyPr wrap="square" rtlCol="0">
            <a:spAutoFit/>
          </a:bodyPr>
          <a:lstStyle/>
          <a:p>
            <a:r>
              <a:rPr lang="en-US" sz="1400">
                <a:hlinkClick r:id="rId3"/>
              </a:rPr>
              <a:t>https://pubmed.ncbi.nlm.nih.gov/39197095/</a:t>
            </a:r>
            <a:endParaRPr lang="en-US" sz="1400"/>
          </a:p>
        </p:txBody>
      </p:sp>
    </p:spTree>
    <p:extLst>
      <p:ext uri="{BB962C8B-B14F-4D97-AF65-F5344CB8AC3E}">
        <p14:creationId xmlns:p14="http://schemas.microsoft.com/office/powerpoint/2010/main" val="382826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EEC1-A263-4971-B4A2-D31FF29C9288}"/>
              </a:ext>
            </a:extLst>
          </p:cNvPr>
          <p:cNvSpPr>
            <a:spLocks noGrp="1"/>
          </p:cNvSpPr>
          <p:nvPr>
            <p:ph type="ctrTitle"/>
          </p:nvPr>
        </p:nvSpPr>
        <p:spPr/>
        <p:txBody>
          <a:bodyPr/>
          <a:lstStyle/>
          <a:p>
            <a:r>
              <a:rPr lang="en-US" sz="3999" b="0">
                <a:solidFill>
                  <a:schemeClr val="tx1"/>
                </a:solidFill>
                <a:latin typeface="Arial" panose="020B0604020202020204" pitchFamily="34" charset="0"/>
              </a:rPr>
              <a:t>COVID-19</a:t>
            </a:r>
          </a:p>
        </p:txBody>
      </p:sp>
      <p:sp>
        <p:nvSpPr>
          <p:cNvPr id="3" name="Subtitle 2">
            <a:extLst>
              <a:ext uri="{FF2B5EF4-FFF2-40B4-BE49-F238E27FC236}">
                <a16:creationId xmlns:a16="http://schemas.microsoft.com/office/drawing/2014/main" id="{9C7CE215-DE49-ADF0-8AAF-3F21C51A4970}"/>
              </a:ext>
            </a:extLst>
          </p:cNvPr>
          <p:cNvSpPr>
            <a:spLocks noGrp="1"/>
          </p:cNvSpPr>
          <p:nvPr>
            <p:ph type="subTitle" idx="1"/>
          </p:nvPr>
        </p:nvSpPr>
        <p:spPr>
          <a:xfrm>
            <a:off x="409843" y="1249356"/>
            <a:ext cx="11422024" cy="369204"/>
          </a:xfrm>
        </p:spPr>
        <p:txBody>
          <a:bodyPr/>
          <a:lstStyle/>
          <a:p>
            <a:pPr marL="0" indent="0">
              <a:buNone/>
            </a:pPr>
            <a:r>
              <a:rPr lang="en-US">
                <a:latin typeface="Arial" panose="020B0604020202020204" pitchFamily="34" charset="0"/>
              </a:rPr>
              <a:t>Most hospitalizations and deaths are in persons 65 and older…</a:t>
            </a:r>
          </a:p>
        </p:txBody>
      </p:sp>
      <p:pic>
        <p:nvPicPr>
          <p:cNvPr id="6" name="Content Placeholder 5">
            <a:extLst>
              <a:ext uri="{FF2B5EF4-FFF2-40B4-BE49-F238E27FC236}">
                <a16:creationId xmlns:a16="http://schemas.microsoft.com/office/drawing/2014/main" id="{8903A7E1-0F2F-460D-891B-DECE3506DED9}"/>
              </a:ext>
            </a:extLst>
          </p:cNvPr>
          <p:cNvPicPr>
            <a:picLocks noGrp="1" noChangeAspect="1"/>
          </p:cNvPicPr>
          <p:nvPr>
            <p:ph idx="4294967295"/>
          </p:nvPr>
        </p:nvPicPr>
        <p:blipFill>
          <a:blip r:embed="rId2"/>
          <a:stretch>
            <a:fillRect/>
          </a:stretch>
        </p:blipFill>
        <p:spPr>
          <a:xfrm>
            <a:off x="-1" y="893"/>
            <a:ext cx="0" cy="0"/>
          </a:xfrm>
          <a:prstGeom prst="rect">
            <a:avLst/>
          </a:prstGeom>
        </p:spPr>
      </p:pic>
      <p:sp>
        <p:nvSpPr>
          <p:cNvPr id="5" name="TextBox 4">
            <a:extLst>
              <a:ext uri="{FF2B5EF4-FFF2-40B4-BE49-F238E27FC236}">
                <a16:creationId xmlns:a16="http://schemas.microsoft.com/office/drawing/2014/main" id="{D7F0DB18-FE4B-4D81-92E7-B2FB51D2F400}"/>
              </a:ext>
            </a:extLst>
          </p:cNvPr>
          <p:cNvSpPr txBox="1"/>
          <p:nvPr/>
        </p:nvSpPr>
        <p:spPr>
          <a:xfrm>
            <a:off x="2979509" y="6172200"/>
            <a:ext cx="7268467" cy="523220"/>
          </a:xfrm>
          <a:prstGeom prst="rect">
            <a:avLst/>
          </a:prstGeom>
          <a:noFill/>
        </p:spPr>
        <p:txBody>
          <a:bodyPr wrap="square" rtlCol="0">
            <a:spAutoFit/>
          </a:bodyPr>
          <a:lstStyle/>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3"/>
              </a:rPr>
              <a:t>www.cdc.gov/covid/php/surveillance/burden-estimates.html</a:t>
            </a:r>
            <a:r>
              <a:rPr lang="en-US" sz="1400">
                <a:solidFill>
                  <a:srgbClr val="000000"/>
                </a:solidFill>
                <a:latin typeface="Arial" panose="020B0604020202020204" pitchFamily="34" charset="0"/>
                <a:ea typeface="ＭＳ Ｐゴシック" charset="0"/>
                <a:cs typeface="Arial" panose="020B0604020202020204" pitchFamily="34" charset="0"/>
              </a:rPr>
              <a:t>; </a:t>
            </a:r>
          </a:p>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4"/>
              </a:rPr>
              <a:t>www.cdc.gov/covid/vaccines/benefits.html</a:t>
            </a:r>
            <a:endParaRPr lang="en-US" sz="1600">
              <a:solidFill>
                <a:srgbClr val="000000"/>
              </a:solidFill>
              <a:latin typeface="Candara" charset="0"/>
              <a:ea typeface="ＭＳ Ｐゴシック" charset="0"/>
            </a:endParaRPr>
          </a:p>
        </p:txBody>
      </p:sp>
      <p:pic>
        <p:nvPicPr>
          <p:cNvPr id="7" name="Picture 6">
            <a:extLst>
              <a:ext uri="{FF2B5EF4-FFF2-40B4-BE49-F238E27FC236}">
                <a16:creationId xmlns:a16="http://schemas.microsoft.com/office/drawing/2014/main" id="{5DCE09FE-70B9-4674-A246-333878B75969}"/>
              </a:ext>
            </a:extLst>
          </p:cNvPr>
          <p:cNvPicPr>
            <a:picLocks noChangeAspect="1"/>
          </p:cNvPicPr>
          <p:nvPr/>
        </p:nvPicPr>
        <p:blipFill>
          <a:blip r:embed="rId5"/>
          <a:stretch>
            <a:fillRect/>
          </a:stretch>
        </p:blipFill>
        <p:spPr>
          <a:xfrm>
            <a:off x="2374899" y="1911379"/>
            <a:ext cx="7439025" cy="3905250"/>
          </a:xfrm>
          <a:prstGeom prst="rect">
            <a:avLst/>
          </a:prstGeom>
        </p:spPr>
      </p:pic>
    </p:spTree>
    <p:extLst>
      <p:ext uri="{BB962C8B-B14F-4D97-AF65-F5344CB8AC3E}">
        <p14:creationId xmlns:p14="http://schemas.microsoft.com/office/powerpoint/2010/main" val="255527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5D7E-2BA8-4DF4-AE7C-0848CE3D9338}"/>
              </a:ext>
            </a:extLst>
          </p:cNvPr>
          <p:cNvSpPr>
            <a:spLocks noGrp="1"/>
          </p:cNvSpPr>
          <p:nvPr>
            <p:ph type="title"/>
          </p:nvPr>
        </p:nvSpPr>
        <p:spPr>
          <a:xfrm>
            <a:off x="1522411" y="152400"/>
            <a:ext cx="9144001" cy="990600"/>
          </a:xfrm>
        </p:spPr>
        <p:txBody>
          <a:bodyPr/>
          <a:lstStyle/>
          <a:p>
            <a:r>
              <a:rPr lang="en-US"/>
              <a:t>COVID-19</a:t>
            </a:r>
          </a:p>
        </p:txBody>
      </p:sp>
      <p:sp>
        <p:nvSpPr>
          <p:cNvPr id="3" name="Content Placeholder 2">
            <a:extLst>
              <a:ext uri="{FF2B5EF4-FFF2-40B4-BE49-F238E27FC236}">
                <a16:creationId xmlns:a16="http://schemas.microsoft.com/office/drawing/2014/main" id="{3420833B-6006-4ADC-B73A-0350964D35D9}"/>
              </a:ext>
            </a:extLst>
          </p:cNvPr>
          <p:cNvSpPr>
            <a:spLocks noGrp="1"/>
          </p:cNvSpPr>
          <p:nvPr>
            <p:ph idx="1"/>
          </p:nvPr>
        </p:nvSpPr>
        <p:spPr>
          <a:xfrm>
            <a:off x="836612" y="1600200"/>
            <a:ext cx="10820399" cy="4495800"/>
          </a:xfrm>
        </p:spPr>
        <p:txBody>
          <a:bodyPr>
            <a:normAutofit fontScale="92500" lnSpcReduction="10000"/>
          </a:bodyPr>
          <a:lstStyle/>
          <a:p>
            <a:r>
              <a:rPr lang="en-US"/>
              <a:t>There has been a decline in overall M&amp;M from 2020-present</a:t>
            </a:r>
          </a:p>
          <a:p>
            <a:pPr lvl="1"/>
            <a:r>
              <a:rPr lang="en-US"/>
              <a:t>Greatest impact:  AGE before risk factors…</a:t>
            </a:r>
          </a:p>
          <a:p>
            <a:pPr lvl="1"/>
            <a:r>
              <a:rPr lang="en-US"/>
              <a:t>Highest risk:  Persons 75+, persons 65-74 and &lt;4, immune compromised, risk groups</a:t>
            </a:r>
          </a:p>
          <a:p>
            <a:r>
              <a:rPr lang="en-US"/>
              <a:t>Ongoing infections [virus transmission] drives viral evolution</a:t>
            </a:r>
          </a:p>
          <a:p>
            <a:pPr lvl="1"/>
            <a:r>
              <a:rPr lang="en-US"/>
              <a:t>Year-round disease with Semi-annual disease peaks (somewhat variable timing)</a:t>
            </a:r>
          </a:p>
          <a:p>
            <a:pPr lvl="1"/>
            <a:r>
              <a:rPr lang="en-US"/>
              <a:t>Continued decline in severity of illness IS NOT guaranteed</a:t>
            </a:r>
          </a:p>
          <a:p>
            <a:r>
              <a:rPr lang="en-US"/>
              <a:t>Vaccines</a:t>
            </a:r>
          </a:p>
          <a:p>
            <a:pPr lvl="1"/>
            <a:r>
              <a:rPr lang="en-US"/>
              <a:t>ARE reactogenic, but severe adverse events are rare, myocarditis in young men is most common</a:t>
            </a:r>
          </a:p>
          <a:p>
            <a:pPr lvl="1"/>
            <a:r>
              <a:rPr lang="en-US"/>
              <a:t>Primary benefit is reduced severity of disease</a:t>
            </a:r>
          </a:p>
          <a:p>
            <a:pPr lvl="1"/>
            <a:r>
              <a:rPr lang="en-US"/>
              <a:t>Lesser (lasting months) reduction in infection risk</a:t>
            </a:r>
          </a:p>
          <a:p>
            <a:pPr lvl="1"/>
            <a:r>
              <a:rPr lang="en-US"/>
              <a:t>Reduce likelihood of PASC/Long COVID</a:t>
            </a:r>
          </a:p>
        </p:txBody>
      </p:sp>
      <p:sp>
        <p:nvSpPr>
          <p:cNvPr id="4" name="TextBox 3">
            <a:extLst>
              <a:ext uri="{FF2B5EF4-FFF2-40B4-BE49-F238E27FC236}">
                <a16:creationId xmlns:a16="http://schemas.microsoft.com/office/drawing/2014/main" id="{B639041F-EC68-5F8C-5083-96BB8797AEF0}"/>
              </a:ext>
            </a:extLst>
          </p:cNvPr>
          <p:cNvSpPr txBox="1"/>
          <p:nvPr/>
        </p:nvSpPr>
        <p:spPr>
          <a:xfrm>
            <a:off x="1674812" y="6096000"/>
            <a:ext cx="7315200" cy="307777"/>
          </a:xfrm>
          <a:prstGeom prst="rect">
            <a:avLst/>
          </a:prstGeom>
          <a:noFill/>
        </p:spPr>
        <p:txBody>
          <a:bodyPr wrap="square" rtlCol="0">
            <a:spAutoFit/>
          </a:bodyPr>
          <a:lstStyle/>
          <a:p>
            <a:r>
              <a:rPr lang="en-US" sz="1400">
                <a:hlinkClick r:id="rId2"/>
              </a:rPr>
              <a:t>https://www.cdc.gov/acip-recs/hcp/vaccine-specific/covid-19.html</a:t>
            </a:r>
            <a:r>
              <a:rPr lang="en-US" sz="1400"/>
              <a:t> </a:t>
            </a:r>
          </a:p>
        </p:txBody>
      </p:sp>
    </p:spTree>
    <p:extLst>
      <p:ext uri="{BB962C8B-B14F-4D97-AF65-F5344CB8AC3E}">
        <p14:creationId xmlns:p14="http://schemas.microsoft.com/office/powerpoint/2010/main" val="42840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D57B-482E-48D8-AA78-A69B8AADC9C0}"/>
              </a:ext>
            </a:extLst>
          </p:cNvPr>
          <p:cNvSpPr>
            <a:spLocks noGrp="1"/>
          </p:cNvSpPr>
          <p:nvPr>
            <p:ph type="ctrTitle"/>
          </p:nvPr>
        </p:nvSpPr>
        <p:spPr>
          <a:xfrm>
            <a:off x="520700" y="228600"/>
            <a:ext cx="11364912" cy="916711"/>
          </a:xfrm>
        </p:spPr>
        <p:txBody>
          <a:bodyPr/>
          <a:lstStyle/>
          <a:p>
            <a:r>
              <a:rPr lang="en-US" sz="3999" b="0" dirty="0">
                <a:solidFill>
                  <a:schemeClr val="tx1"/>
                </a:solidFill>
                <a:latin typeface="Arial" panose="020B0604020202020204" pitchFamily="34" charset="0"/>
              </a:rPr>
              <a:t>COVID-19:</a:t>
            </a:r>
            <a:endParaRPr lang="en-US" sz="3200" b="0" i="1" dirty="0">
              <a:solidFill>
                <a:schemeClr val="tx1"/>
              </a:solidFill>
              <a:latin typeface="Arial" panose="020B0604020202020204" pitchFamily="34" charset="0"/>
            </a:endParaRPr>
          </a:p>
        </p:txBody>
      </p:sp>
      <p:sp>
        <p:nvSpPr>
          <p:cNvPr id="3" name="Content Placeholder 2">
            <a:extLst>
              <a:ext uri="{FF2B5EF4-FFF2-40B4-BE49-F238E27FC236}">
                <a16:creationId xmlns:a16="http://schemas.microsoft.com/office/drawing/2014/main" id="{EE3DB0ED-410A-449F-A112-374484CEE0BB}"/>
              </a:ext>
            </a:extLst>
          </p:cNvPr>
          <p:cNvSpPr>
            <a:spLocks noGrp="1"/>
          </p:cNvSpPr>
          <p:nvPr>
            <p:ph type="subTitle" idx="1"/>
          </p:nvPr>
        </p:nvSpPr>
        <p:spPr>
          <a:xfrm>
            <a:off x="493069" y="1447800"/>
            <a:ext cx="11300791" cy="3810000"/>
          </a:xfrm>
        </p:spPr>
        <p:txBody>
          <a:bodyPr>
            <a:noAutofit/>
          </a:bodyPr>
          <a:lstStyle/>
          <a:p>
            <a:pPr>
              <a:spcAft>
                <a:spcPts val="600"/>
              </a:spcAft>
            </a:pPr>
            <a:r>
              <a:rPr lang="en-US" sz="1999">
                <a:latin typeface="Arial" panose="020B0604020202020204" pitchFamily="34" charset="0"/>
              </a:rPr>
              <a:t>Adult Vaccination Recommendation: </a:t>
            </a:r>
          </a:p>
          <a:p>
            <a:pPr lvl="1" algn="l">
              <a:spcAft>
                <a:spcPts val="600"/>
              </a:spcAft>
            </a:pPr>
            <a:r>
              <a:rPr lang="en-US" sz="1999">
                <a:latin typeface="Arial" panose="020B0604020202020204" pitchFamily="34" charset="0"/>
              </a:rPr>
              <a:t>Vaccination during pregnancy (risk reduction for mom and baby)	Increased-risk condition</a:t>
            </a:r>
          </a:p>
          <a:p>
            <a:pPr lvl="1" algn="l">
              <a:spcAft>
                <a:spcPts val="600"/>
              </a:spcAft>
            </a:pPr>
            <a:r>
              <a:rPr lang="en-US" sz="1999">
                <a:latin typeface="Arial" panose="020B0604020202020204" pitchFamily="34" charset="0"/>
              </a:rPr>
              <a:t>2 doses each year in adults 65+</a:t>
            </a:r>
          </a:p>
          <a:p>
            <a:pPr lvl="1" algn="l">
              <a:spcAft>
                <a:spcPts val="600"/>
              </a:spcAft>
            </a:pPr>
            <a:r>
              <a:rPr lang="en-US" sz="1999">
                <a:latin typeface="Arial" panose="020B0604020202020204" pitchFamily="34" charset="0"/>
              </a:rPr>
              <a:t>2 or more doses/year in immunocompromised</a:t>
            </a:r>
          </a:p>
          <a:p>
            <a:pPr>
              <a:spcAft>
                <a:spcPts val="600"/>
              </a:spcAft>
            </a:pPr>
            <a:r>
              <a:rPr lang="en-US" sz="1999">
                <a:latin typeface="Arial" panose="020B0604020202020204" pitchFamily="34" charset="0"/>
              </a:rPr>
              <a:t>Vaccines 2025-26:</a:t>
            </a:r>
          </a:p>
          <a:p>
            <a:pPr marL="0" indent="0">
              <a:spcAft>
                <a:spcPts val="600"/>
              </a:spcAft>
              <a:buNone/>
            </a:pPr>
            <a:r>
              <a:rPr lang="en-US" sz="1999">
                <a:latin typeface="Arial" panose="020B0604020202020204" pitchFamily="34" charset="0"/>
              </a:rPr>
              <a:t>	mRNA				Original M, P;  2</a:t>
            </a:r>
            <a:r>
              <a:rPr lang="en-US" sz="1999" baseline="30000">
                <a:latin typeface="Arial" panose="020B0604020202020204" pitchFamily="34" charset="0"/>
              </a:rPr>
              <a:t>nd</a:t>
            </a:r>
            <a:r>
              <a:rPr lang="en-US" sz="1999">
                <a:latin typeface="Arial" panose="020B0604020202020204" pitchFamily="34" charset="0"/>
              </a:rPr>
              <a:t> Gen M	LP.1.8.1</a:t>
            </a:r>
          </a:p>
          <a:p>
            <a:pPr marL="0" indent="0">
              <a:spcAft>
                <a:spcPts val="600"/>
              </a:spcAft>
              <a:buNone/>
            </a:pPr>
            <a:r>
              <a:rPr lang="en-US" sz="1999">
                <a:latin typeface="Arial" panose="020B0604020202020204" pitchFamily="34" charset="0"/>
              </a:rPr>
              <a:t>	Protein Subunit		N							JN.1</a:t>
            </a:r>
          </a:p>
          <a:p>
            <a:pPr marL="0" indent="0">
              <a:spcAft>
                <a:spcPts val="600"/>
              </a:spcAft>
              <a:buNone/>
            </a:pPr>
            <a:r>
              <a:rPr lang="en-US" sz="1999">
                <a:latin typeface="Arial" panose="020B0604020202020204" pitchFamily="34" charset="0"/>
              </a:rPr>
              <a:t>No timeline (yet?) for next vaccine update…</a:t>
            </a:r>
          </a:p>
          <a:p>
            <a:pPr marL="274238" lvl="1" indent="0">
              <a:spcAft>
                <a:spcPts val="600"/>
              </a:spcAft>
              <a:buNone/>
            </a:pPr>
            <a:endParaRPr lang="en-US" sz="1999">
              <a:latin typeface="Arial" panose="020B0604020202020204" pitchFamily="34" charset="0"/>
            </a:endParaRPr>
          </a:p>
        </p:txBody>
      </p:sp>
      <p:sp>
        <p:nvSpPr>
          <p:cNvPr id="4" name="TextBox 3">
            <a:extLst>
              <a:ext uri="{FF2B5EF4-FFF2-40B4-BE49-F238E27FC236}">
                <a16:creationId xmlns:a16="http://schemas.microsoft.com/office/drawing/2014/main" id="{888427D6-AA19-4507-8EF8-98F6C09210E3}"/>
              </a:ext>
            </a:extLst>
          </p:cNvPr>
          <p:cNvSpPr txBox="1"/>
          <p:nvPr/>
        </p:nvSpPr>
        <p:spPr>
          <a:xfrm>
            <a:off x="1522412" y="5279571"/>
            <a:ext cx="10024666" cy="1384995"/>
          </a:xfrm>
          <a:prstGeom prst="rect">
            <a:avLst/>
          </a:prstGeom>
          <a:noFill/>
        </p:spPr>
        <p:txBody>
          <a:bodyPr wrap="square" rtlCol="0">
            <a:spAutoFit/>
          </a:bodyPr>
          <a:lstStyle/>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2"/>
              </a:rPr>
              <a:t>www.cdc.gov/covid/hcp/vaccine-considerations/overview.html</a:t>
            </a:r>
            <a:endParaRPr lang="en-US" sz="12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3"/>
              </a:rPr>
              <a:t>https://link.springer.com/article/10.1007/s40264-024-01458-w</a:t>
            </a:r>
            <a:endParaRPr lang="en-US" sz="12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4"/>
              </a:rPr>
              <a:t>https://publications.aap.org/pediatrics/article/153/3/e2023064252/196616?autologincheck=redirected&amp;utm_source=TrendMD&amp;utm_medium=TrendMD&amp;utm_campaign=Pediatrics_TrendMD_1</a:t>
            </a:r>
            <a:endParaRPr lang="en-US" sz="12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5"/>
              </a:rPr>
              <a:t>https://www.nature.com/articles/s41467-024-47745-z</a:t>
            </a:r>
            <a:endParaRPr lang="en-US" sz="12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6"/>
              </a:rPr>
              <a:t>https://jamanetwork.com/journals/jamanetworkopen/fullarticle/2818033</a:t>
            </a:r>
            <a:r>
              <a:rPr lang="en-US" sz="1200">
                <a:solidFill>
                  <a:srgbClr val="000000"/>
                </a:solidFill>
                <a:latin typeface="Arial" panose="020B0604020202020204" pitchFamily="34" charset="0"/>
                <a:ea typeface="ＭＳ Ｐゴシック" charset="0"/>
                <a:cs typeface="Arial" panose="020B0604020202020204" pitchFamily="34" charset="0"/>
              </a:rPr>
              <a:t>  </a:t>
            </a:r>
          </a:p>
          <a:p>
            <a:pPr defTabSz="457063" fontAlgn="base">
              <a:spcBef>
                <a:spcPct val="0"/>
              </a:spcBef>
              <a:spcAft>
                <a:spcPct val="0"/>
              </a:spcAft>
              <a:defRPr/>
            </a:pPr>
            <a:r>
              <a:rPr lang="en-US" sz="1200">
                <a:solidFill>
                  <a:srgbClr val="000000"/>
                </a:solidFill>
                <a:latin typeface="Arial" panose="020B0604020202020204" pitchFamily="34" charset="0"/>
                <a:ea typeface="ＭＳ Ｐゴシック" charset="0"/>
                <a:cs typeface="Arial" panose="020B0604020202020204" pitchFamily="34" charset="0"/>
                <a:hlinkClick r:id="rId7"/>
              </a:rPr>
              <a:t>https://jamanetwork.com/journals/jama/fullarticle/2814537</a:t>
            </a:r>
            <a:r>
              <a:rPr lang="en-US" sz="1200">
                <a:solidFill>
                  <a:srgbClr val="000000"/>
                </a:solidFill>
                <a:latin typeface="Arial" panose="020B0604020202020204" pitchFamily="34" charset="0"/>
                <a:ea typeface="ＭＳ Ｐゴシック" charset="0"/>
                <a:cs typeface="Arial" panose="020B0604020202020204" pitchFamily="34" charset="0"/>
              </a:rPr>
              <a:t> </a:t>
            </a:r>
          </a:p>
        </p:txBody>
      </p:sp>
      <p:pic>
        <p:nvPicPr>
          <p:cNvPr id="6" name="Picture 5" descr="A family with children and a vaccine&#10;&#10;AI-generated content may be incorrect.">
            <a:extLst>
              <a:ext uri="{FF2B5EF4-FFF2-40B4-BE49-F238E27FC236}">
                <a16:creationId xmlns:a16="http://schemas.microsoft.com/office/drawing/2014/main" id="{3F231435-1E08-3141-8EFD-4A6DFCAD8D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612" y="2834007"/>
            <a:ext cx="4340025" cy="271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220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60155-D4B9-4C8D-806A-7B029D5DA6DC}"/>
              </a:ext>
            </a:extLst>
          </p:cNvPr>
          <p:cNvPicPr>
            <a:picLocks noChangeAspect="1"/>
          </p:cNvPicPr>
          <p:nvPr/>
        </p:nvPicPr>
        <p:blipFill>
          <a:blip r:embed="rId2"/>
          <a:stretch>
            <a:fillRect/>
          </a:stretch>
        </p:blipFill>
        <p:spPr>
          <a:xfrm>
            <a:off x="174494" y="322896"/>
            <a:ext cx="11782206" cy="6014606"/>
          </a:xfrm>
          <a:prstGeom prst="rect">
            <a:avLst/>
          </a:prstGeom>
        </p:spPr>
      </p:pic>
      <p:sp>
        <p:nvSpPr>
          <p:cNvPr id="5" name="TextBox 4">
            <a:extLst>
              <a:ext uri="{FF2B5EF4-FFF2-40B4-BE49-F238E27FC236}">
                <a16:creationId xmlns:a16="http://schemas.microsoft.com/office/drawing/2014/main" id="{20F183AC-95E7-41C3-96B0-E7DC1C72CAE9}"/>
              </a:ext>
            </a:extLst>
          </p:cNvPr>
          <p:cNvSpPr txBox="1"/>
          <p:nvPr/>
        </p:nvSpPr>
        <p:spPr>
          <a:xfrm>
            <a:off x="1150166" y="6411603"/>
            <a:ext cx="10077863" cy="369140"/>
          </a:xfrm>
          <a:prstGeom prst="rect">
            <a:avLst/>
          </a:prstGeom>
          <a:noFill/>
        </p:spPr>
        <p:txBody>
          <a:bodyPr wrap="square" rtlCol="0">
            <a:spAutoFit/>
          </a:bodyPr>
          <a:lstStyle/>
          <a:p>
            <a:pPr defTabSz="913852">
              <a:defRPr/>
            </a:pPr>
            <a:r>
              <a:rPr lang="en-US" sz="1798">
                <a:solidFill>
                  <a:prstClr val="black"/>
                </a:solidFill>
                <a:latin typeface="Calibri" panose="020F0502020204030204"/>
                <a:ea typeface="ＭＳ Ｐゴシック" charset="0"/>
                <a:hlinkClick r:id="rId3"/>
              </a:rPr>
              <a:t>https://www.cdc.gov/acip/downloads/slides-2025-04-15-16/05-Panagiotakopoulos-COVID-508.pdf</a:t>
            </a:r>
            <a:r>
              <a:rPr lang="en-US" sz="1798">
                <a:solidFill>
                  <a:prstClr val="black"/>
                </a:solidFill>
                <a:latin typeface="Calibri" panose="020F0502020204030204"/>
                <a:ea typeface="ＭＳ Ｐゴシック" charset="0"/>
              </a:rPr>
              <a:t> </a:t>
            </a:r>
          </a:p>
        </p:txBody>
      </p:sp>
    </p:spTree>
    <p:extLst>
      <p:ext uri="{BB962C8B-B14F-4D97-AF65-F5344CB8AC3E}">
        <p14:creationId xmlns:p14="http://schemas.microsoft.com/office/powerpoint/2010/main" val="120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C7DB-98BE-46E3-AE06-8CEEAB083E4B}"/>
              </a:ext>
            </a:extLst>
          </p:cNvPr>
          <p:cNvSpPr>
            <a:spLocks noGrp="1"/>
          </p:cNvSpPr>
          <p:nvPr>
            <p:ph type="ctrTitle"/>
          </p:nvPr>
        </p:nvSpPr>
        <p:spPr>
          <a:noFill/>
        </p:spPr>
        <p:txBody>
          <a:bodyPr/>
          <a:lstStyle/>
          <a:p>
            <a:r>
              <a:rPr lang="en-US" sz="3999" b="0">
                <a:solidFill>
                  <a:schemeClr val="tx1"/>
                </a:solidFill>
                <a:latin typeface="Arial" panose="020B0604020202020204" pitchFamily="34" charset="0"/>
                <a:ea typeface="Calibri" panose="020F0502020204030204" pitchFamily="34" charset="0"/>
              </a:rPr>
              <a:t>RSV Disease 2024-2025</a:t>
            </a:r>
          </a:p>
        </p:txBody>
      </p:sp>
      <p:sp>
        <p:nvSpPr>
          <p:cNvPr id="5" name="TextBox 4">
            <a:extLst>
              <a:ext uri="{FF2B5EF4-FFF2-40B4-BE49-F238E27FC236}">
                <a16:creationId xmlns:a16="http://schemas.microsoft.com/office/drawing/2014/main" id="{4C114F08-3037-444B-B30A-6089CDEEBB86}"/>
              </a:ext>
            </a:extLst>
          </p:cNvPr>
          <p:cNvSpPr txBox="1"/>
          <p:nvPr/>
        </p:nvSpPr>
        <p:spPr>
          <a:xfrm>
            <a:off x="1279827" y="6210541"/>
            <a:ext cx="7738321" cy="523084"/>
          </a:xfrm>
          <a:prstGeom prst="rect">
            <a:avLst/>
          </a:prstGeom>
          <a:noFill/>
        </p:spPr>
        <p:txBody>
          <a:bodyPr wrap="square" rtlCol="0">
            <a:spAutoFit/>
          </a:bodyPr>
          <a:lstStyle/>
          <a:p>
            <a:pPr defTabSz="457063">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3"/>
              </a:rPr>
              <a:t>https://www.cdc.gov/rsv/php/surveillance/</a:t>
            </a:r>
            <a:endParaRPr lang="en-US" sz="14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4"/>
              </a:rPr>
              <a:t>https://jamanetwork.com/journals/jamanetworkopen/fullarticle/2826104#</a:t>
            </a:r>
            <a:endParaRPr lang="en-US" sz="1400">
              <a:solidFill>
                <a:srgbClr val="000000"/>
              </a:solidFill>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12BE3288-5BE3-07E2-5723-77E8FA15A731}"/>
              </a:ext>
            </a:extLst>
          </p:cNvPr>
          <p:cNvSpPr txBox="1"/>
          <p:nvPr/>
        </p:nvSpPr>
        <p:spPr>
          <a:xfrm>
            <a:off x="6068084" y="1166842"/>
            <a:ext cx="5573712" cy="4801314"/>
          </a:xfrm>
          <a:prstGeom prst="rect">
            <a:avLst/>
          </a:prstGeom>
          <a:noFill/>
        </p:spPr>
        <p:txBody>
          <a:bodyPr wrap="square" rtlCol="0">
            <a:spAutoFit/>
          </a:bodyPr>
          <a:lstStyle/>
          <a:p>
            <a:r>
              <a:rPr lang="en-US" b="1"/>
              <a:t>How can we reduce the impact of severe RSV?</a:t>
            </a:r>
          </a:p>
          <a:p>
            <a:endParaRPr lang="en-US" b="1"/>
          </a:p>
          <a:p>
            <a:r>
              <a:rPr lang="en-US" b="1"/>
              <a:t>Vaccines for adults:</a:t>
            </a:r>
          </a:p>
          <a:p>
            <a:r>
              <a:rPr lang="en-US"/>
              <a:t>3 vaccine products [2 protein subunit[PS],1 mRNA]</a:t>
            </a:r>
          </a:p>
          <a:p>
            <a:r>
              <a:rPr lang="en-US"/>
              <a:t>1 dose IM [One and Done]</a:t>
            </a:r>
          </a:p>
          <a:p>
            <a:r>
              <a:rPr lang="en-US"/>
              <a:t>Reactogenic [Arm pain, Fever, Malaise]</a:t>
            </a:r>
          </a:p>
          <a:p>
            <a:r>
              <a:rPr lang="en-US"/>
              <a:t>Uncommon severe AE [GBS &lt;10 cases/million doses PS]</a:t>
            </a:r>
          </a:p>
          <a:p>
            <a:endParaRPr lang="en-US"/>
          </a:p>
          <a:p>
            <a:endParaRPr lang="en-US" b="1"/>
          </a:p>
          <a:p>
            <a:endParaRPr lang="en-US" b="1"/>
          </a:p>
          <a:p>
            <a:endParaRPr lang="en-US" b="1"/>
          </a:p>
          <a:p>
            <a:r>
              <a:rPr lang="en-US" b="1"/>
              <a:t>Long-Acting Monoclonals for infants:</a:t>
            </a:r>
          </a:p>
          <a:p>
            <a:r>
              <a:rPr lang="en-US"/>
              <a:t>2 products [</a:t>
            </a:r>
            <a:r>
              <a:rPr lang="en-US" err="1"/>
              <a:t>nirsevimab</a:t>
            </a:r>
            <a:r>
              <a:rPr lang="en-US"/>
              <a:t>, </a:t>
            </a:r>
            <a:r>
              <a:rPr lang="en-US" err="1"/>
              <a:t>clesrovimab</a:t>
            </a:r>
            <a:r>
              <a:rPr lang="en-US"/>
              <a:t>*]</a:t>
            </a:r>
          </a:p>
          <a:p>
            <a:r>
              <a:rPr lang="en-US"/>
              <a:t>September-April: all infants &lt;8 months, 1</a:t>
            </a:r>
            <a:r>
              <a:rPr lang="en-US" baseline="30000"/>
              <a:t>st</a:t>
            </a:r>
            <a:r>
              <a:rPr lang="en-US"/>
              <a:t> RSV season</a:t>
            </a:r>
          </a:p>
          <a:p>
            <a:r>
              <a:rPr lang="en-US"/>
              <a:t>Best given before discharge from nursery</a:t>
            </a:r>
          </a:p>
          <a:p>
            <a:r>
              <a:rPr lang="en-US"/>
              <a:t>No common AE</a:t>
            </a:r>
          </a:p>
          <a:p>
            <a:r>
              <a:rPr lang="en-US"/>
              <a:t>Highest risk [heart, lung </a:t>
            </a:r>
            <a:r>
              <a:rPr lang="en-US" err="1"/>
              <a:t>dz</a:t>
            </a:r>
            <a:r>
              <a:rPr lang="en-US"/>
              <a:t>] in second RSV season</a:t>
            </a:r>
          </a:p>
        </p:txBody>
      </p:sp>
      <p:pic>
        <p:nvPicPr>
          <p:cNvPr id="3" name="Picture 2">
            <a:extLst>
              <a:ext uri="{FF2B5EF4-FFF2-40B4-BE49-F238E27FC236}">
                <a16:creationId xmlns:a16="http://schemas.microsoft.com/office/drawing/2014/main" id="{BEE3CB10-7FF9-414F-99BF-3659EB518B05}"/>
              </a:ext>
            </a:extLst>
          </p:cNvPr>
          <p:cNvPicPr>
            <a:picLocks noChangeAspect="1"/>
          </p:cNvPicPr>
          <p:nvPr/>
        </p:nvPicPr>
        <p:blipFill>
          <a:blip r:embed="rId5"/>
          <a:stretch>
            <a:fillRect/>
          </a:stretch>
        </p:blipFill>
        <p:spPr>
          <a:xfrm>
            <a:off x="150812" y="1369767"/>
            <a:ext cx="5848350" cy="4000500"/>
          </a:xfrm>
          <a:prstGeom prst="rect">
            <a:avLst/>
          </a:prstGeom>
        </p:spPr>
      </p:pic>
    </p:spTree>
    <p:extLst>
      <p:ext uri="{BB962C8B-B14F-4D97-AF65-F5344CB8AC3E}">
        <p14:creationId xmlns:p14="http://schemas.microsoft.com/office/powerpoint/2010/main" val="215282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E2E2-E9BE-4EC5-A371-5F841FE32FEC}"/>
              </a:ext>
            </a:extLst>
          </p:cNvPr>
          <p:cNvSpPr>
            <a:spLocks noGrp="1"/>
          </p:cNvSpPr>
          <p:nvPr>
            <p:ph type="title"/>
          </p:nvPr>
        </p:nvSpPr>
        <p:spPr>
          <a:xfrm>
            <a:off x="1522413" y="381000"/>
            <a:ext cx="9144001" cy="990600"/>
          </a:xfrm>
        </p:spPr>
        <p:txBody>
          <a:bodyPr/>
          <a:lstStyle/>
          <a:p>
            <a:r>
              <a:rPr lang="en-US"/>
              <a:t>RSV</a:t>
            </a:r>
          </a:p>
        </p:txBody>
      </p:sp>
      <p:sp>
        <p:nvSpPr>
          <p:cNvPr id="3" name="Content Placeholder 2">
            <a:extLst>
              <a:ext uri="{FF2B5EF4-FFF2-40B4-BE49-F238E27FC236}">
                <a16:creationId xmlns:a16="http://schemas.microsoft.com/office/drawing/2014/main" id="{7F0FFD7C-8E22-4F70-942B-130DA736F829}"/>
              </a:ext>
            </a:extLst>
          </p:cNvPr>
          <p:cNvSpPr>
            <a:spLocks noGrp="1"/>
          </p:cNvSpPr>
          <p:nvPr>
            <p:ph idx="1"/>
          </p:nvPr>
        </p:nvSpPr>
        <p:spPr>
          <a:xfrm>
            <a:off x="1522413" y="1524000"/>
            <a:ext cx="9134391" cy="4572000"/>
          </a:xfrm>
        </p:spPr>
        <p:txBody>
          <a:bodyPr>
            <a:normAutofit/>
          </a:bodyPr>
          <a:lstStyle/>
          <a:p>
            <a:r>
              <a:rPr lang="en-US"/>
              <a:t>Common cause for fall/winter illness/M&amp;M, worst at extremes of age</a:t>
            </a:r>
          </a:p>
          <a:p>
            <a:pPr lvl="1"/>
            <a:r>
              <a:rPr lang="en-US"/>
              <a:t>#1 Cause of Pneumonia in children &lt;2 years</a:t>
            </a:r>
          </a:p>
          <a:p>
            <a:pPr lvl="1"/>
            <a:r>
              <a:rPr lang="en-US"/>
              <a:t>Causes thousands of deaths and 10-thousands hospitalizations in older adults</a:t>
            </a:r>
          </a:p>
          <a:p>
            <a:pPr lvl="1"/>
            <a:r>
              <a:rPr lang="en-US"/>
              <a:t>Cannot reliably distinguish from other LRTI without testing</a:t>
            </a:r>
          </a:p>
          <a:p>
            <a:pPr lvl="1"/>
            <a:r>
              <a:rPr lang="en-US"/>
              <a:t>No available effective antivirals</a:t>
            </a:r>
          </a:p>
          <a:p>
            <a:r>
              <a:rPr lang="en-US"/>
              <a:t>Lifespan vaccination strategy to mitigate impact of RSV disease</a:t>
            </a:r>
          </a:p>
          <a:p>
            <a:pPr lvl="1"/>
            <a:r>
              <a:rPr lang="en-US"/>
              <a:t>Infants	          	[Maternal immunization or Long-acting monoclonal]</a:t>
            </a:r>
          </a:p>
          <a:p>
            <a:pPr lvl="1"/>
            <a:r>
              <a:rPr lang="en-US"/>
              <a:t>Pregnant women 	[Passive antibody transfer to infants]</a:t>
            </a:r>
          </a:p>
          <a:p>
            <a:pPr lvl="1"/>
            <a:r>
              <a:rPr lang="en-US"/>
              <a:t>At-risk adults </a:t>
            </a:r>
            <a:r>
              <a:rPr lang="en-US">
                <a:solidFill>
                  <a:srgbClr val="FFFF00"/>
                </a:solidFill>
              </a:rPr>
              <a:t>50+ </a:t>
            </a:r>
            <a:r>
              <a:rPr lang="en-US"/>
              <a:t>years*</a:t>
            </a:r>
          </a:p>
          <a:p>
            <a:pPr lvl="1"/>
            <a:r>
              <a:rPr lang="en-US"/>
              <a:t>ALL adults 75 years+</a:t>
            </a:r>
          </a:p>
        </p:txBody>
      </p:sp>
      <p:sp>
        <p:nvSpPr>
          <p:cNvPr id="5" name="TextBox 4">
            <a:extLst>
              <a:ext uri="{FF2B5EF4-FFF2-40B4-BE49-F238E27FC236}">
                <a16:creationId xmlns:a16="http://schemas.microsoft.com/office/drawing/2014/main" id="{DB1979C6-979D-DC3D-411F-4A635DD9307E}"/>
              </a:ext>
            </a:extLst>
          </p:cNvPr>
          <p:cNvSpPr txBox="1"/>
          <p:nvPr/>
        </p:nvSpPr>
        <p:spPr>
          <a:xfrm>
            <a:off x="1903412" y="6215390"/>
            <a:ext cx="7086600" cy="523220"/>
          </a:xfrm>
          <a:prstGeom prst="rect">
            <a:avLst/>
          </a:prstGeom>
          <a:noFill/>
        </p:spPr>
        <p:txBody>
          <a:bodyPr wrap="square" rtlCol="0">
            <a:spAutoFit/>
          </a:bodyPr>
          <a:lstStyle/>
          <a:p>
            <a:r>
              <a:rPr lang="en-US" sz="1400">
                <a:hlinkClick r:id="rId2"/>
              </a:rPr>
              <a:t>https://www.cdc.gov/acip-recs/hcp/vaccine-specific/rsv.html</a:t>
            </a:r>
            <a:endParaRPr lang="en-US" sz="1400"/>
          </a:p>
          <a:p>
            <a:r>
              <a:rPr lang="en-US" sz="1400">
                <a:hlinkClick r:id="rId3"/>
              </a:rPr>
              <a:t>https://www.cdc.gov/acip/vaccine-recommendations/index.html</a:t>
            </a:r>
            <a:r>
              <a:rPr lang="en-US" sz="1400"/>
              <a:t>  </a:t>
            </a:r>
          </a:p>
        </p:txBody>
      </p:sp>
    </p:spTree>
    <p:extLst>
      <p:ext uri="{BB962C8B-B14F-4D97-AF65-F5344CB8AC3E}">
        <p14:creationId xmlns:p14="http://schemas.microsoft.com/office/powerpoint/2010/main" val="35292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3620-C666-48A0-97B6-5D107919FBCD}"/>
              </a:ext>
            </a:extLst>
          </p:cNvPr>
          <p:cNvSpPr>
            <a:spLocks noGrp="1"/>
          </p:cNvSpPr>
          <p:nvPr>
            <p:ph type="ctrTitle"/>
          </p:nvPr>
        </p:nvSpPr>
        <p:spPr/>
        <p:txBody>
          <a:bodyPr/>
          <a:lstStyle/>
          <a:p>
            <a:r>
              <a:rPr lang="en-US" sz="3999" b="0">
                <a:solidFill>
                  <a:schemeClr val="tx1"/>
                </a:solidFill>
                <a:latin typeface="Arial" panose="020B0604020202020204" pitchFamily="34" charset="0"/>
              </a:rPr>
              <a:t>RSV Vaccines:  Effectiveness and Safety</a:t>
            </a:r>
          </a:p>
        </p:txBody>
      </p:sp>
      <p:sp>
        <p:nvSpPr>
          <p:cNvPr id="4" name="Subtitle 3">
            <a:extLst>
              <a:ext uri="{FF2B5EF4-FFF2-40B4-BE49-F238E27FC236}">
                <a16:creationId xmlns:a16="http://schemas.microsoft.com/office/drawing/2014/main" id="{1FE9AC52-F099-B89E-ED78-0D4B241349CA}"/>
              </a:ext>
            </a:extLst>
          </p:cNvPr>
          <p:cNvSpPr>
            <a:spLocks noGrp="1"/>
          </p:cNvSpPr>
          <p:nvPr>
            <p:ph type="subTitle" idx="1"/>
          </p:nvPr>
        </p:nvSpPr>
        <p:spPr>
          <a:xfrm>
            <a:off x="520698" y="1307285"/>
            <a:ext cx="11147429" cy="4434162"/>
          </a:xfrm>
        </p:spPr>
        <p:txBody>
          <a:bodyPr/>
          <a:lstStyle/>
          <a:p>
            <a:pPr marL="342797" indent="-342797"/>
            <a:r>
              <a:rPr lang="en-US" b="1">
                <a:latin typeface="Arial" panose="020B0604020202020204" pitchFamily="34" charset="0"/>
              </a:rPr>
              <a:t>Vaccine effectiveness [real world]</a:t>
            </a:r>
          </a:p>
          <a:p>
            <a:pPr marL="799860" lvl="1" indent="-342797" algn="l">
              <a:buFont typeface="Wingdings" panose="05000000000000000000" pitchFamily="2" charset="2"/>
              <a:buChar char="§"/>
            </a:pPr>
            <a:r>
              <a:rPr lang="en-US">
                <a:latin typeface="Arial" panose="020B0604020202020204" pitchFamily="34" charset="0"/>
              </a:rPr>
              <a:t>VISION Network:  28271 RSV </a:t>
            </a:r>
            <a:r>
              <a:rPr lang="en-US" err="1">
                <a:latin typeface="Arial" panose="020B0604020202020204" pitchFamily="34" charset="0"/>
              </a:rPr>
              <a:t>hosp</a:t>
            </a:r>
            <a:r>
              <a:rPr lang="en-US">
                <a:latin typeface="Arial" panose="020B0604020202020204" pitchFamily="34" charset="0"/>
              </a:rPr>
              <a:t>, 36521 ED visits in adults 60+ 10/23-3/24</a:t>
            </a:r>
          </a:p>
          <a:p>
            <a:pPr marL="274238" lvl="1" indent="0" algn="l">
              <a:buNone/>
            </a:pPr>
            <a:r>
              <a:rPr lang="en-US">
                <a:latin typeface="Arial" panose="020B0604020202020204" pitchFamily="34" charset="0"/>
              </a:rPr>
              <a:t>	77% VE against RSV-associated ED visits</a:t>
            </a:r>
          </a:p>
          <a:p>
            <a:pPr marL="274238" lvl="1" indent="0" algn="l">
              <a:buNone/>
            </a:pPr>
            <a:r>
              <a:rPr lang="en-US">
                <a:latin typeface="Arial" panose="020B0604020202020204" pitchFamily="34" charset="0"/>
              </a:rPr>
              <a:t>	No IC:  80% VE vs. RSV hospital admit, 81% vs. RSV ICU admit/death/both</a:t>
            </a:r>
          </a:p>
          <a:p>
            <a:pPr marL="274238" lvl="1" indent="0" algn="l">
              <a:buNone/>
            </a:pPr>
            <a:r>
              <a:rPr lang="en-US">
                <a:latin typeface="Arial" panose="020B0604020202020204" pitchFamily="34" charset="0"/>
              </a:rPr>
              <a:t>	IC:        73% VE vs. RSV hospital admit, 81%</a:t>
            </a:r>
          </a:p>
          <a:p>
            <a:pPr marL="799860" lvl="1" indent="-342797" algn="l">
              <a:buFont typeface="Wingdings" panose="05000000000000000000" pitchFamily="2" charset="2"/>
              <a:buChar char="§"/>
            </a:pPr>
            <a:r>
              <a:rPr lang="en-US">
                <a:latin typeface="Arial" panose="020B0604020202020204" pitchFamily="34" charset="0"/>
              </a:rPr>
              <a:t>VA:  146852 vaccinated v 582936 controls, median 75.9 years</a:t>
            </a:r>
          </a:p>
          <a:p>
            <a:pPr marL="0" indent="0">
              <a:buNone/>
            </a:pPr>
            <a:r>
              <a:rPr lang="en-US">
                <a:latin typeface="Arial" panose="020B0604020202020204" pitchFamily="34" charset="0"/>
              </a:rPr>
              <a:t>		VE 78.1% RSV illness, 78.7% v. RSV ED/UC visits, 80.3% v. RSV Hospitalization</a:t>
            </a:r>
          </a:p>
          <a:p>
            <a:pPr marL="342797" indent="-342797"/>
            <a:r>
              <a:rPr lang="en-US" b="1">
                <a:latin typeface="Arial" panose="020B0604020202020204" pitchFamily="34" charset="0"/>
              </a:rPr>
              <a:t>Vaccine safety</a:t>
            </a:r>
          </a:p>
          <a:p>
            <a:pPr marL="799860" lvl="1" indent="-342797" algn="l">
              <a:buFont typeface="Wingdings" panose="05000000000000000000" pitchFamily="2" charset="2"/>
              <a:buChar char="§"/>
            </a:pPr>
            <a:r>
              <a:rPr lang="en-US">
                <a:latin typeface="Arial" panose="020B0604020202020204" pitchFamily="34" charset="0"/>
              </a:rPr>
              <a:t>V-Safe, VAERS</a:t>
            </a:r>
          </a:p>
          <a:p>
            <a:pPr marL="1256923" lvl="2" indent="-342797" algn="l">
              <a:buFont typeface="Wingdings" panose="05000000000000000000" pitchFamily="2" charset="2"/>
              <a:buChar char="§"/>
            </a:pPr>
            <a:r>
              <a:rPr lang="en-US" sz="1799">
                <a:latin typeface="Arial" panose="020B0604020202020204" pitchFamily="34" charset="0"/>
                <a:cs typeface="Arial" panose="020B0604020202020204" pitchFamily="34" charset="0"/>
              </a:rPr>
              <a:t>Reactogenic:  Pain, swelling, HA, Fatigue, Arthralgia, Redness= common AE</a:t>
            </a:r>
          </a:p>
          <a:p>
            <a:pPr marL="1256923" lvl="2" indent="-342797" algn="l">
              <a:buFont typeface="Wingdings" panose="05000000000000000000" pitchFamily="2" charset="2"/>
              <a:buChar char="§"/>
            </a:pPr>
            <a:r>
              <a:rPr lang="en-US" sz="1799">
                <a:latin typeface="Arial" panose="020B0604020202020204" pitchFamily="34" charset="0"/>
                <a:cs typeface="Arial" panose="020B0604020202020204" pitchFamily="34" charset="0"/>
              </a:rPr>
              <a:t>GBS reporting rate elevated [4.4, 1.8/million doses P and GSK vaccine]</a:t>
            </a:r>
          </a:p>
          <a:p>
            <a:pPr marL="799860" lvl="1" indent="-342797" algn="l">
              <a:buFont typeface="Wingdings" panose="05000000000000000000" pitchFamily="2" charset="2"/>
              <a:buChar char="§"/>
            </a:pPr>
            <a:r>
              <a:rPr lang="en-US">
                <a:latin typeface="Arial" panose="020B0604020202020204" pitchFamily="34" charset="0"/>
              </a:rPr>
              <a:t>FDA/CMS Collaboration: Self-controlled case series CMS data </a:t>
            </a:r>
          </a:p>
          <a:p>
            <a:pPr marL="1256923" lvl="2" indent="-342797" algn="l">
              <a:buFont typeface="Wingdings" panose="05000000000000000000" pitchFamily="2" charset="2"/>
              <a:buChar char="§"/>
            </a:pPr>
            <a:r>
              <a:rPr lang="en-US" sz="1799">
                <a:latin typeface="Arial" panose="020B0604020202020204" pitchFamily="34" charset="0"/>
                <a:cs typeface="Arial" panose="020B0604020202020204" pitchFamily="34" charset="0"/>
              </a:rPr>
              <a:t>&gt;3.2 million adults 65+: &lt; 10 cases GBS/1 M doses either subunit vaccine</a:t>
            </a:r>
          </a:p>
          <a:p>
            <a:endParaRPr lang="en-US"/>
          </a:p>
        </p:txBody>
      </p:sp>
      <p:sp>
        <p:nvSpPr>
          <p:cNvPr id="5" name="TextBox 4">
            <a:extLst>
              <a:ext uri="{FF2B5EF4-FFF2-40B4-BE49-F238E27FC236}">
                <a16:creationId xmlns:a16="http://schemas.microsoft.com/office/drawing/2014/main" id="{1F96180E-7437-4FE4-A310-1D47D35B5658}"/>
              </a:ext>
            </a:extLst>
          </p:cNvPr>
          <p:cNvSpPr txBox="1"/>
          <p:nvPr/>
        </p:nvSpPr>
        <p:spPr>
          <a:xfrm>
            <a:off x="1322269" y="5809630"/>
            <a:ext cx="10439946" cy="953859"/>
          </a:xfrm>
          <a:prstGeom prst="rect">
            <a:avLst/>
          </a:prstGeom>
          <a:noFill/>
        </p:spPr>
        <p:txBody>
          <a:bodyPr wrap="square" rtlCol="0">
            <a:spAutoFit/>
          </a:bodyPr>
          <a:lstStyle/>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2"/>
              </a:rPr>
              <a:t>www.thelancet.com/journals/lancet/article/PIIS0140-6736(24)01738-0/fulltext</a:t>
            </a:r>
            <a:endParaRPr lang="en-US" sz="1400">
              <a:solidFill>
                <a:srgbClr val="000000"/>
              </a:solidFill>
              <a:latin typeface="Arial" panose="020B0604020202020204" pitchFamily="34" charset="0"/>
              <a:ea typeface="ＭＳ Ｐゴシック" charset="0"/>
              <a:cs typeface="Arial" panose="020B0604020202020204" pitchFamily="34" charset="0"/>
              <a:hlinkClick r:id="" action="ppaction://noaction"/>
            </a:endParaRPr>
          </a:p>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3"/>
              </a:rPr>
              <a:t>www.thelancet.com/journals/laninf/article/PIIS1473-3099(24)00796-5/fulltext</a:t>
            </a:r>
            <a:endParaRPr lang="en-US" sz="1400">
              <a:solidFill>
                <a:srgbClr val="000000"/>
              </a:solidFill>
              <a:latin typeface="Arial" panose="020B0604020202020204" pitchFamily="34" charset="0"/>
              <a:ea typeface="ＭＳ Ｐゴシック" charset="0"/>
              <a:cs typeface="Arial" panose="020B0604020202020204" pitchFamily="34" charset="0"/>
              <a:hlinkClick r:id="" action="ppaction://noaction"/>
            </a:endParaRPr>
          </a:p>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 action="ppaction://noaction"/>
              </a:rPr>
              <a:t>www.cdc.gov/mmwr/volumes/73/wr/mm7321a3.htm</a:t>
            </a:r>
            <a:endParaRPr lang="en-US" sz="1400">
              <a:solidFill>
                <a:srgbClr val="000000"/>
              </a:solidFill>
              <a:latin typeface="Arial" panose="020B0604020202020204" pitchFamily="34" charset="0"/>
              <a:ea typeface="ＭＳ Ｐゴシック" charset="0"/>
              <a:cs typeface="Arial" panose="020B0604020202020204" pitchFamily="34" charset="0"/>
            </a:endParaRPr>
          </a:p>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4"/>
              </a:rPr>
              <a:t>www.medrxiv.org/content/10.1101/2024.12.27.24319702v1</a:t>
            </a:r>
            <a:endParaRPr lang="en-US" sz="1400">
              <a:solidFill>
                <a:srgbClr val="00000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0233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ABBD-9E26-4DC9-A5FF-F36B8289A342}"/>
              </a:ext>
            </a:extLst>
          </p:cNvPr>
          <p:cNvSpPr>
            <a:spLocks noGrp="1"/>
          </p:cNvSpPr>
          <p:nvPr>
            <p:ph type="ctrTitle"/>
          </p:nvPr>
        </p:nvSpPr>
        <p:spPr>
          <a:noFill/>
        </p:spPr>
        <p:txBody>
          <a:bodyPr>
            <a:normAutofit/>
          </a:bodyPr>
          <a:lstStyle/>
          <a:p>
            <a:r>
              <a:rPr lang="en-US" sz="3999" b="0">
                <a:solidFill>
                  <a:schemeClr val="tx1"/>
                </a:solidFill>
                <a:latin typeface="Arial" panose="020B0604020202020204" pitchFamily="34" charset="0"/>
                <a:ea typeface="Calibri" panose="020F0502020204030204" pitchFamily="34" charset="0"/>
              </a:rPr>
              <a:t>RSV Risk Mitigation: 1 DOSE for adults…</a:t>
            </a:r>
          </a:p>
        </p:txBody>
      </p:sp>
      <p:sp>
        <p:nvSpPr>
          <p:cNvPr id="6" name="TextBox 5">
            <a:extLst>
              <a:ext uri="{FF2B5EF4-FFF2-40B4-BE49-F238E27FC236}">
                <a16:creationId xmlns:a16="http://schemas.microsoft.com/office/drawing/2014/main" id="{6B785B09-51BE-4153-88AF-D08C4FEA95DF}"/>
              </a:ext>
            </a:extLst>
          </p:cNvPr>
          <p:cNvSpPr txBox="1"/>
          <p:nvPr/>
        </p:nvSpPr>
        <p:spPr>
          <a:xfrm>
            <a:off x="1374029" y="6245661"/>
            <a:ext cx="8667396"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2"/>
              </a:rPr>
              <a:t>www.cdc.gov/mmwr/volumes/73/wr/mm7332e1.htm#B1_down</a:t>
            </a: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hlinkClick r:id="rId3"/>
              </a:rPr>
              <a:t>https://www.cdc.gov/acip/vaccine-recommendations/index.html</a:t>
            </a:r>
            <a:r>
              <a:rPr lang="en-US" sz="1400">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95433886-D120-4985-9545-F58CB4C8FC44}"/>
              </a:ext>
            </a:extLst>
          </p:cNvPr>
          <p:cNvSpPr/>
          <p:nvPr/>
        </p:nvSpPr>
        <p:spPr>
          <a:xfrm>
            <a:off x="5707727" y="971983"/>
            <a:ext cx="5256431" cy="101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a:t> </a:t>
            </a:r>
            <a:r>
              <a:rPr lang="en-US" sz="3199" b="1">
                <a:latin typeface="Arial" panose="020B0604020202020204" pitchFamily="34" charset="0"/>
                <a:cs typeface="Arial" panose="020B0604020202020204" pitchFamily="34" charset="0"/>
              </a:rPr>
              <a:t>ALL </a:t>
            </a:r>
            <a:r>
              <a:rPr lang="en-US" sz="2799">
                <a:latin typeface="Arial" panose="020B0604020202020204" pitchFamily="34" charset="0"/>
                <a:cs typeface="Arial" panose="020B0604020202020204" pitchFamily="34" charset="0"/>
              </a:rPr>
              <a:t>Adults 75 years and older</a:t>
            </a:r>
          </a:p>
        </p:txBody>
      </p:sp>
      <p:sp>
        <p:nvSpPr>
          <p:cNvPr id="9" name="Rectangle 8">
            <a:extLst>
              <a:ext uri="{FF2B5EF4-FFF2-40B4-BE49-F238E27FC236}">
                <a16:creationId xmlns:a16="http://schemas.microsoft.com/office/drawing/2014/main" id="{7CF5E067-BB48-491A-9B4F-4C653DDA3309}"/>
              </a:ext>
            </a:extLst>
          </p:cNvPr>
          <p:cNvSpPr/>
          <p:nvPr/>
        </p:nvSpPr>
        <p:spPr>
          <a:xfrm>
            <a:off x="837981" y="1253849"/>
            <a:ext cx="4367072" cy="101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a:latin typeface="Arial" panose="020B0604020202020204" pitchFamily="34" charset="0"/>
                <a:cs typeface="Arial" panose="020B0604020202020204" pitchFamily="34" charset="0"/>
              </a:rPr>
              <a:t>Adults </a:t>
            </a:r>
            <a:r>
              <a:rPr lang="en-US" sz="2799">
                <a:solidFill>
                  <a:srgbClr val="FFFF00"/>
                </a:solidFill>
                <a:latin typeface="Arial" panose="020B0604020202020204" pitchFamily="34" charset="0"/>
                <a:cs typeface="Arial" panose="020B0604020202020204" pitchFamily="34" charset="0"/>
              </a:rPr>
              <a:t>50</a:t>
            </a:r>
            <a:r>
              <a:rPr lang="en-US" sz="2799">
                <a:latin typeface="Arial" panose="020B0604020202020204" pitchFamily="34" charset="0"/>
                <a:cs typeface="Arial" panose="020B0604020202020204" pitchFamily="34" charset="0"/>
              </a:rPr>
              <a:t>*-74 years</a:t>
            </a:r>
          </a:p>
          <a:p>
            <a:pPr algn="ctr"/>
            <a:r>
              <a:rPr lang="en-US" sz="3199" b="1">
                <a:latin typeface="Arial" panose="020B0604020202020204" pitchFamily="34" charset="0"/>
                <a:cs typeface="Arial" panose="020B0604020202020204" pitchFamily="34" charset="0"/>
              </a:rPr>
              <a:t>AT HIGHEST RISK</a:t>
            </a:r>
            <a:endParaRPr lang="en-US" sz="3199" b="1">
              <a:solidFill>
                <a:srgbClr val="FFFF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4D3A429-08F1-4311-8EB4-FDEA859542F6}"/>
              </a:ext>
            </a:extLst>
          </p:cNvPr>
          <p:cNvPicPr>
            <a:picLocks noChangeAspect="1"/>
          </p:cNvPicPr>
          <p:nvPr/>
        </p:nvPicPr>
        <p:blipFill>
          <a:blip r:embed="rId4"/>
          <a:srcRect b="6560"/>
          <a:stretch/>
        </p:blipFill>
        <p:spPr>
          <a:xfrm>
            <a:off x="837982" y="2267059"/>
            <a:ext cx="10610807" cy="386307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CD68E234-AC81-AF2D-7412-2362DE42EE18}"/>
              </a:ext>
            </a:extLst>
          </p:cNvPr>
          <p:cNvSpPr txBox="1"/>
          <p:nvPr/>
        </p:nvSpPr>
        <p:spPr>
          <a:xfrm>
            <a:off x="2894012" y="2514600"/>
            <a:ext cx="381000" cy="307777"/>
          </a:xfrm>
          <a:prstGeom prst="rect">
            <a:avLst/>
          </a:prstGeom>
          <a:solidFill>
            <a:srgbClr val="FFFF00"/>
          </a:solidFill>
        </p:spPr>
        <p:txBody>
          <a:bodyPr wrap="square" rtlCol="0">
            <a:spAutoFit/>
          </a:bodyPr>
          <a:lstStyle/>
          <a:p>
            <a:r>
              <a:rPr lang="en-US" sz="1400" b="1">
                <a:solidFill>
                  <a:schemeClr val="bg1"/>
                </a:solidFill>
              </a:rPr>
              <a:t>50</a:t>
            </a:r>
          </a:p>
        </p:txBody>
      </p:sp>
      <p:sp>
        <p:nvSpPr>
          <p:cNvPr id="4" name="TextBox 3">
            <a:extLst>
              <a:ext uri="{FF2B5EF4-FFF2-40B4-BE49-F238E27FC236}">
                <a16:creationId xmlns:a16="http://schemas.microsoft.com/office/drawing/2014/main" id="{BADEE1EF-C45D-19A7-30AD-3E8E13E3006F}"/>
              </a:ext>
            </a:extLst>
          </p:cNvPr>
          <p:cNvSpPr txBox="1"/>
          <p:nvPr/>
        </p:nvSpPr>
        <p:spPr>
          <a:xfrm>
            <a:off x="6932613" y="6184106"/>
            <a:ext cx="5029200" cy="584775"/>
          </a:xfrm>
          <a:prstGeom prst="rect">
            <a:avLst/>
          </a:prstGeom>
          <a:solidFill>
            <a:schemeClr val="accent1">
              <a:lumMod val="40000"/>
              <a:lumOff val="60000"/>
            </a:schemeClr>
          </a:solidFill>
        </p:spPr>
        <p:txBody>
          <a:bodyPr wrap="square" rtlCol="0">
            <a:spAutoFit/>
          </a:bodyPr>
          <a:lstStyle/>
          <a:p>
            <a:r>
              <a:rPr lang="en-US" sz="1600">
                <a:solidFill>
                  <a:schemeClr val="bg1"/>
                </a:solidFill>
              </a:rPr>
              <a:t>*</a:t>
            </a:r>
            <a:r>
              <a:rPr lang="en-US" sz="1600" err="1">
                <a:solidFill>
                  <a:schemeClr val="bg1"/>
                </a:solidFill>
              </a:rPr>
              <a:t>rfkjr</a:t>
            </a:r>
            <a:r>
              <a:rPr lang="en-US" sz="1600">
                <a:solidFill>
                  <a:schemeClr val="bg1"/>
                </a:solidFill>
              </a:rPr>
              <a:t>/HHS signed off on April ACIP vote for RSV vaccine at age 50 on 6/29/2025 (as no incumbent CDC director)</a:t>
            </a:r>
          </a:p>
        </p:txBody>
      </p:sp>
    </p:spTree>
    <p:extLst>
      <p:ext uri="{BB962C8B-B14F-4D97-AF65-F5344CB8AC3E}">
        <p14:creationId xmlns:p14="http://schemas.microsoft.com/office/powerpoint/2010/main" val="411882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C72-F625-DF2B-8FB8-5EB29C82B16A}"/>
              </a:ext>
            </a:extLst>
          </p:cNvPr>
          <p:cNvSpPr>
            <a:spLocks noGrp="1"/>
          </p:cNvSpPr>
          <p:nvPr>
            <p:ph type="ctrTitle"/>
          </p:nvPr>
        </p:nvSpPr>
        <p:spPr>
          <a:xfrm>
            <a:off x="303212" y="107412"/>
            <a:ext cx="11147429" cy="1145309"/>
          </a:xfrm>
        </p:spPr>
        <p:txBody>
          <a:bodyPr/>
          <a:lstStyle/>
          <a:p>
            <a:r>
              <a:rPr lang="en-US" sz="3999" b="0">
                <a:solidFill>
                  <a:schemeClr val="tx1"/>
                </a:solidFill>
                <a:latin typeface="Arial" panose="020B0604020202020204" pitchFamily="34" charset="0"/>
              </a:rPr>
              <a:t>Pneumococcal Disease and Vaccination</a:t>
            </a:r>
          </a:p>
        </p:txBody>
      </p:sp>
      <p:pic>
        <p:nvPicPr>
          <p:cNvPr id="5" name="Picture 4">
            <a:extLst>
              <a:ext uri="{FF2B5EF4-FFF2-40B4-BE49-F238E27FC236}">
                <a16:creationId xmlns:a16="http://schemas.microsoft.com/office/drawing/2014/main" id="{9089E38A-1B05-BDF1-5257-2D2923C399CF}"/>
              </a:ext>
            </a:extLst>
          </p:cNvPr>
          <p:cNvPicPr>
            <a:picLocks noChangeAspect="1"/>
          </p:cNvPicPr>
          <p:nvPr/>
        </p:nvPicPr>
        <p:blipFill>
          <a:blip r:embed="rId2"/>
          <a:stretch>
            <a:fillRect/>
          </a:stretch>
        </p:blipFill>
        <p:spPr>
          <a:xfrm>
            <a:off x="1" y="1932158"/>
            <a:ext cx="5440012" cy="2489682"/>
          </a:xfrm>
          <a:prstGeom prst="rect">
            <a:avLst/>
          </a:prstGeom>
        </p:spPr>
      </p:pic>
      <p:pic>
        <p:nvPicPr>
          <p:cNvPr id="6" name="Picture 5">
            <a:extLst>
              <a:ext uri="{FF2B5EF4-FFF2-40B4-BE49-F238E27FC236}">
                <a16:creationId xmlns:a16="http://schemas.microsoft.com/office/drawing/2014/main" id="{7672C99B-685E-6DB9-FED8-E35883D1DFC6}"/>
              </a:ext>
            </a:extLst>
          </p:cNvPr>
          <p:cNvPicPr>
            <a:picLocks noChangeAspect="1"/>
          </p:cNvPicPr>
          <p:nvPr/>
        </p:nvPicPr>
        <p:blipFill>
          <a:blip r:embed="rId3"/>
          <a:stretch>
            <a:fillRect/>
          </a:stretch>
        </p:blipFill>
        <p:spPr>
          <a:xfrm>
            <a:off x="5469103" y="1184668"/>
            <a:ext cx="6608940" cy="4488664"/>
          </a:xfrm>
          <a:prstGeom prst="rect">
            <a:avLst/>
          </a:prstGeom>
        </p:spPr>
      </p:pic>
      <p:sp>
        <p:nvSpPr>
          <p:cNvPr id="7" name="TextBox 6">
            <a:extLst>
              <a:ext uri="{FF2B5EF4-FFF2-40B4-BE49-F238E27FC236}">
                <a16:creationId xmlns:a16="http://schemas.microsoft.com/office/drawing/2014/main" id="{2A74E992-A77D-52CC-13EE-CDCE3724BBAB}"/>
              </a:ext>
            </a:extLst>
          </p:cNvPr>
          <p:cNvSpPr txBox="1"/>
          <p:nvPr/>
        </p:nvSpPr>
        <p:spPr>
          <a:xfrm>
            <a:off x="1373740" y="6251588"/>
            <a:ext cx="9441345" cy="307697"/>
          </a:xfrm>
          <a:prstGeom prst="rect">
            <a:avLst/>
          </a:prstGeom>
          <a:noFill/>
        </p:spPr>
        <p:txBody>
          <a:bodyPr wrap="square" rtlCol="0">
            <a:spAutoFit/>
          </a:bodyPr>
          <a:lstStyle/>
          <a:p>
            <a:pPr defTabSz="457063" fontAlgn="base">
              <a:spcBef>
                <a:spcPct val="0"/>
              </a:spcBef>
              <a:spcAft>
                <a:spcPct val="0"/>
              </a:spcAft>
              <a:defRPr/>
            </a:pPr>
            <a:r>
              <a:rPr lang="en-US" sz="1400">
                <a:solidFill>
                  <a:srgbClr val="000000"/>
                </a:solidFill>
                <a:latin typeface="Arial" panose="020B0604020202020204" pitchFamily="34" charset="0"/>
                <a:ea typeface="ＭＳ Ｐゴシック" charset="0"/>
                <a:cs typeface="Arial" panose="020B0604020202020204" pitchFamily="34" charset="0"/>
                <a:hlinkClick r:id="rId4"/>
              </a:rPr>
              <a:t>www.cdc.gov/pneumococcal/php/surveillance/index.html</a:t>
            </a:r>
            <a:r>
              <a:rPr lang="en-US" sz="1400">
                <a:solidFill>
                  <a:srgbClr val="000000"/>
                </a:solidFill>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234243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01F5-9546-46BE-AAC1-C6F13ADB4241}"/>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ADC482A1-C30A-4818-8DC3-31702582B7BC}"/>
              </a:ext>
            </a:extLst>
          </p:cNvPr>
          <p:cNvSpPr>
            <a:spLocks noGrp="1"/>
          </p:cNvSpPr>
          <p:nvPr>
            <p:ph idx="1"/>
          </p:nvPr>
        </p:nvSpPr>
        <p:spPr/>
        <p:txBody>
          <a:bodyPr/>
          <a:lstStyle/>
          <a:p>
            <a:r>
              <a:rPr lang="en-US"/>
              <a:t>No financial disclosures or conflicts</a:t>
            </a:r>
          </a:p>
          <a:p>
            <a:r>
              <a:rPr lang="en-US"/>
              <a:t>Many biases, most relevant here:</a:t>
            </a:r>
          </a:p>
          <a:p>
            <a:pPr marL="0" indent="0">
              <a:buNone/>
            </a:pPr>
            <a:r>
              <a:rPr lang="en-US"/>
              <a:t>	FOR 		Science</a:t>
            </a:r>
          </a:p>
          <a:p>
            <a:pPr marL="0" indent="0">
              <a:buNone/>
            </a:pPr>
            <a:r>
              <a:rPr lang="en-US"/>
              <a:t>	FOR 		Patients</a:t>
            </a:r>
          </a:p>
          <a:p>
            <a:pPr marL="0" indent="0">
              <a:buNone/>
            </a:pPr>
            <a:r>
              <a:rPr lang="en-US"/>
              <a:t>	AGAINST 	 Mis- and disinformation </a:t>
            </a:r>
          </a:p>
          <a:p>
            <a:pPr marL="0" indent="0">
              <a:buNone/>
            </a:pPr>
            <a:r>
              <a:rPr lang="en-US"/>
              <a:t>	AGAINST	 Spreading Mis- and disinformation</a:t>
            </a:r>
          </a:p>
        </p:txBody>
      </p:sp>
    </p:spTree>
    <p:extLst>
      <p:ext uri="{BB962C8B-B14F-4D97-AF65-F5344CB8AC3E}">
        <p14:creationId xmlns:p14="http://schemas.microsoft.com/office/powerpoint/2010/main" val="1512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E8F-A5F4-4F4E-B0EA-EC29A11AAA31}"/>
              </a:ext>
            </a:extLst>
          </p:cNvPr>
          <p:cNvSpPr>
            <a:spLocks noGrp="1"/>
          </p:cNvSpPr>
          <p:nvPr>
            <p:ph type="title"/>
          </p:nvPr>
        </p:nvSpPr>
        <p:spPr>
          <a:xfrm>
            <a:off x="1522413" y="381000"/>
            <a:ext cx="9144001" cy="990600"/>
          </a:xfrm>
        </p:spPr>
        <p:txBody>
          <a:bodyPr>
            <a:noAutofit/>
          </a:bodyPr>
          <a:lstStyle/>
          <a:p>
            <a:r>
              <a:rPr lang="en-US" sz="4000"/>
              <a:t>Adult Pneumococcal Vaccines:</a:t>
            </a:r>
            <a:br>
              <a:rPr lang="en-US" sz="4000"/>
            </a:br>
            <a:r>
              <a:rPr lang="en-US" sz="4000"/>
              <a:t>	PCV21 </a:t>
            </a:r>
            <a:r>
              <a:rPr lang="en-US" sz="4000">
                <a:solidFill>
                  <a:srgbClr val="FF0000"/>
                </a:solidFill>
              </a:rPr>
              <a:t>=</a:t>
            </a:r>
            <a:r>
              <a:rPr lang="en-US" sz="4000"/>
              <a:t> PCV20 +1</a:t>
            </a:r>
          </a:p>
        </p:txBody>
      </p:sp>
      <p:cxnSp>
        <p:nvCxnSpPr>
          <p:cNvPr id="5" name="Straight Connector 4">
            <a:extLst>
              <a:ext uri="{FF2B5EF4-FFF2-40B4-BE49-F238E27FC236}">
                <a16:creationId xmlns:a16="http://schemas.microsoft.com/office/drawing/2014/main" id="{75A5E597-FE0E-4C0D-BA53-92927779145B}"/>
              </a:ext>
            </a:extLst>
          </p:cNvPr>
          <p:cNvCxnSpPr/>
          <p:nvPr/>
        </p:nvCxnSpPr>
        <p:spPr>
          <a:xfrm flipH="1">
            <a:off x="4113212" y="815192"/>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62CDD8A4-E09E-4DF3-A7E8-BDD64C899CF7}"/>
              </a:ext>
            </a:extLst>
          </p:cNvPr>
          <p:cNvPicPr>
            <a:picLocks noGrp="1" noChangeAspect="1"/>
          </p:cNvPicPr>
          <p:nvPr>
            <p:ph idx="1"/>
          </p:nvPr>
        </p:nvPicPr>
        <p:blipFill>
          <a:blip r:embed="rId2"/>
          <a:stretch>
            <a:fillRect/>
          </a:stretch>
        </p:blipFill>
        <p:spPr>
          <a:xfrm>
            <a:off x="1522413" y="1981200"/>
            <a:ext cx="9134475" cy="2377363"/>
          </a:xfrm>
          <a:prstGeom prst="rect">
            <a:avLst/>
          </a:prstGeom>
        </p:spPr>
      </p:pic>
      <p:sp>
        <p:nvSpPr>
          <p:cNvPr id="4" name="TextBox 3">
            <a:extLst>
              <a:ext uri="{FF2B5EF4-FFF2-40B4-BE49-F238E27FC236}">
                <a16:creationId xmlns:a16="http://schemas.microsoft.com/office/drawing/2014/main" id="{AD2F5C59-93B2-494A-929C-6B32E48D83D6}"/>
              </a:ext>
            </a:extLst>
          </p:cNvPr>
          <p:cNvSpPr txBox="1"/>
          <p:nvPr/>
        </p:nvSpPr>
        <p:spPr>
          <a:xfrm>
            <a:off x="2000785" y="6015347"/>
            <a:ext cx="6629400" cy="523220"/>
          </a:xfrm>
          <a:prstGeom prst="rect">
            <a:avLst/>
          </a:prstGeom>
          <a:noFill/>
        </p:spPr>
        <p:txBody>
          <a:bodyPr wrap="square" rtlCol="0">
            <a:spAutoFit/>
          </a:bodyPr>
          <a:lstStyle/>
          <a:p>
            <a:r>
              <a:rPr lang="en-US" sz="1400">
                <a:hlinkClick r:id="rId3"/>
              </a:rPr>
              <a:t>https://www.cdc.gov/mmwr/volumes/73/wr/mm7336a3.htm</a:t>
            </a:r>
          </a:p>
          <a:p>
            <a:r>
              <a:rPr lang="en-US" sz="1400">
                <a:hlinkClick r:id="rId3"/>
              </a:rPr>
              <a:t>https://pubmed.ncbi.nlm.nih.gov/32798216/</a:t>
            </a:r>
            <a:r>
              <a:rPr lang="en-US" sz="1400"/>
              <a:t> </a:t>
            </a:r>
          </a:p>
        </p:txBody>
      </p:sp>
    </p:spTree>
    <p:extLst>
      <p:ext uri="{BB962C8B-B14F-4D97-AF65-F5344CB8AC3E}">
        <p14:creationId xmlns:p14="http://schemas.microsoft.com/office/powerpoint/2010/main" val="5244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AF3C-2412-453C-9F81-4D6C06BC9BFF}"/>
              </a:ext>
            </a:extLst>
          </p:cNvPr>
          <p:cNvSpPr>
            <a:spLocks noGrp="1"/>
          </p:cNvSpPr>
          <p:nvPr>
            <p:ph type="title"/>
          </p:nvPr>
        </p:nvSpPr>
        <p:spPr>
          <a:xfrm>
            <a:off x="1522413" y="381000"/>
            <a:ext cx="9144001" cy="838200"/>
          </a:xfrm>
        </p:spPr>
        <p:txBody>
          <a:bodyPr/>
          <a:lstStyle/>
          <a:p>
            <a:r>
              <a:rPr lang="en-US"/>
              <a:t>Pneumococcal</a:t>
            </a:r>
          </a:p>
        </p:txBody>
      </p:sp>
      <p:sp>
        <p:nvSpPr>
          <p:cNvPr id="3" name="Content Placeholder 2">
            <a:extLst>
              <a:ext uri="{FF2B5EF4-FFF2-40B4-BE49-F238E27FC236}">
                <a16:creationId xmlns:a16="http://schemas.microsoft.com/office/drawing/2014/main" id="{E75B2616-E04F-465E-B47E-DA63BA228536}"/>
              </a:ext>
            </a:extLst>
          </p:cNvPr>
          <p:cNvSpPr>
            <a:spLocks noGrp="1"/>
          </p:cNvSpPr>
          <p:nvPr>
            <p:ph idx="1"/>
          </p:nvPr>
        </p:nvSpPr>
        <p:spPr>
          <a:xfrm>
            <a:off x="1141412" y="1447801"/>
            <a:ext cx="10134600" cy="4572000"/>
          </a:xfrm>
        </p:spPr>
        <p:txBody>
          <a:bodyPr>
            <a:normAutofit/>
          </a:bodyPr>
          <a:lstStyle/>
          <a:p>
            <a:r>
              <a:rPr lang="en-US"/>
              <a:t>Pneumococcal recommendations for adults and children are diverging</a:t>
            </a:r>
          </a:p>
          <a:p>
            <a:pPr lvl="1"/>
            <a:r>
              <a:rPr lang="en-US"/>
              <a:t>Serotypes causing invasive disease differ in children vs. adults</a:t>
            </a:r>
          </a:p>
          <a:p>
            <a:pPr lvl="1"/>
            <a:r>
              <a:rPr lang="en-US"/>
              <a:t>For most adults, PCV21 better covers strains causing IPD than PCV20 or PCV15+PPSV23</a:t>
            </a:r>
          </a:p>
          <a:p>
            <a:pPr lvl="1"/>
            <a:r>
              <a:rPr lang="en-US"/>
              <a:t>Homeless, native American [AK, Navaho] + certain Western states serotype 4 causes &gt;30% IPD.  Serotype 4 is NOT in PCV21. [PCV20 or PCV15+PPSV23 are preferred]</a:t>
            </a:r>
          </a:p>
          <a:p>
            <a:r>
              <a:rPr lang="en-US"/>
              <a:t>Pneumococcal vaccination is recommended for all adults </a:t>
            </a:r>
            <a:r>
              <a:rPr lang="en-US" b="1"/>
              <a:t>at risk</a:t>
            </a:r>
            <a:r>
              <a:rPr lang="en-US"/>
              <a:t>:</a:t>
            </a:r>
          </a:p>
          <a:p>
            <a:pPr lvl="1"/>
            <a:r>
              <a:rPr lang="en-US"/>
              <a:t>Adults 18-49 with </a:t>
            </a:r>
            <a:r>
              <a:rPr lang="en-US" b="1"/>
              <a:t>immune compromising conditions</a:t>
            </a:r>
          </a:p>
          <a:p>
            <a:pPr lvl="1"/>
            <a:r>
              <a:rPr lang="en-US"/>
              <a:t>Adults 18-49 with </a:t>
            </a:r>
            <a:r>
              <a:rPr lang="en-US" b="1"/>
              <a:t>increased risk medical conditions</a:t>
            </a:r>
          </a:p>
          <a:p>
            <a:pPr lvl="1"/>
            <a:r>
              <a:rPr lang="en-US" b="1"/>
              <a:t>ALL Adults 50+ </a:t>
            </a:r>
            <a:r>
              <a:rPr lang="en-US"/>
              <a:t>[recommended 10/2024]</a:t>
            </a:r>
          </a:p>
          <a:p>
            <a:r>
              <a:rPr lang="en-US" err="1"/>
              <a:t>PneumoRecs</a:t>
            </a:r>
            <a:r>
              <a:rPr lang="en-US"/>
              <a:t> App [FREE web and phone apps] 	</a:t>
            </a:r>
          </a:p>
        </p:txBody>
      </p:sp>
      <p:sp>
        <p:nvSpPr>
          <p:cNvPr id="4" name="TextBox 3">
            <a:extLst>
              <a:ext uri="{FF2B5EF4-FFF2-40B4-BE49-F238E27FC236}">
                <a16:creationId xmlns:a16="http://schemas.microsoft.com/office/drawing/2014/main" id="{489A427F-26D0-43EF-A913-05E5F1026D50}"/>
              </a:ext>
            </a:extLst>
          </p:cNvPr>
          <p:cNvSpPr txBox="1"/>
          <p:nvPr/>
        </p:nvSpPr>
        <p:spPr>
          <a:xfrm>
            <a:off x="1979612" y="6248400"/>
            <a:ext cx="7772400" cy="381000"/>
          </a:xfrm>
          <a:prstGeom prst="rect">
            <a:avLst/>
          </a:prstGeom>
          <a:noFill/>
        </p:spPr>
        <p:txBody>
          <a:bodyPr wrap="square" rtlCol="0">
            <a:spAutoFit/>
          </a:bodyPr>
          <a:lstStyle/>
          <a:p>
            <a:r>
              <a:rPr lang="en-US">
                <a:hlinkClick r:id="rId2"/>
              </a:rPr>
              <a:t>https://www.cdc.gov/pneumococcal/hcp/vaccine-recommendations/app.html</a:t>
            </a:r>
            <a:r>
              <a:rPr lang="en-US"/>
              <a:t> </a:t>
            </a:r>
          </a:p>
        </p:txBody>
      </p:sp>
    </p:spTree>
    <p:extLst>
      <p:ext uri="{BB962C8B-B14F-4D97-AF65-F5344CB8AC3E}">
        <p14:creationId xmlns:p14="http://schemas.microsoft.com/office/powerpoint/2010/main" val="8375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6584-FBAB-537F-FFCF-9CFFFF8E281F}"/>
              </a:ext>
            </a:extLst>
          </p:cNvPr>
          <p:cNvSpPr>
            <a:spLocks noGrp="1"/>
          </p:cNvSpPr>
          <p:nvPr>
            <p:ph type="title"/>
          </p:nvPr>
        </p:nvSpPr>
        <p:spPr>
          <a:xfrm>
            <a:off x="1530721" y="152400"/>
            <a:ext cx="9144001" cy="685800"/>
          </a:xfrm>
        </p:spPr>
        <p:txBody>
          <a:bodyPr/>
          <a:lstStyle/>
          <a:p>
            <a:r>
              <a:rPr lang="en-US"/>
              <a:t>Adult Pneumococcal Recommendations</a:t>
            </a:r>
          </a:p>
        </p:txBody>
      </p:sp>
      <p:sp>
        <p:nvSpPr>
          <p:cNvPr id="3" name="Content Placeholder 2">
            <a:extLst>
              <a:ext uri="{FF2B5EF4-FFF2-40B4-BE49-F238E27FC236}">
                <a16:creationId xmlns:a16="http://schemas.microsoft.com/office/drawing/2014/main" id="{5BEFC28A-2E37-DE39-9597-1314BBFB2791}"/>
              </a:ext>
            </a:extLst>
          </p:cNvPr>
          <p:cNvSpPr>
            <a:spLocks noGrp="1"/>
          </p:cNvSpPr>
          <p:nvPr>
            <p:ph idx="1"/>
          </p:nvPr>
        </p:nvSpPr>
        <p:spPr>
          <a:xfrm>
            <a:off x="1530721" y="2209800"/>
            <a:ext cx="9753599" cy="3946132"/>
          </a:xfrm>
        </p:spPr>
        <p:txBody>
          <a:bodyPr>
            <a:normAutofit fontScale="92500" lnSpcReduction="10000"/>
          </a:bodyPr>
          <a:lstStyle/>
          <a:p>
            <a:endParaRPr lang="en-US"/>
          </a:p>
          <a:p>
            <a:endParaRPr lang="en-US"/>
          </a:p>
          <a:p>
            <a:endParaRPr lang="en-US"/>
          </a:p>
          <a:p>
            <a:endParaRPr lang="en-US"/>
          </a:p>
          <a:p>
            <a:r>
              <a:rPr lang="en-US"/>
              <a:t>No adult PCV: 		Give PCV21, PCV20 or PCV15+PPSV23</a:t>
            </a:r>
          </a:p>
          <a:p>
            <a:r>
              <a:rPr lang="en-US"/>
              <a:t>Prior adult PCV:		Number of doses, timing/specifics vary </a:t>
            </a:r>
          </a:p>
          <a:p>
            <a:pPr marL="0" indent="0">
              <a:buNone/>
            </a:pPr>
            <a:r>
              <a:rPr lang="en-US"/>
              <a:t>				depending on risk factors, vaccination history</a:t>
            </a:r>
          </a:p>
          <a:p>
            <a:pPr marL="0" indent="0">
              <a:buNone/>
            </a:pPr>
            <a:r>
              <a:rPr lang="en-US"/>
              <a:t>				Use </a:t>
            </a:r>
            <a:r>
              <a:rPr lang="en-US" err="1">
                <a:solidFill>
                  <a:schemeClr val="bg1"/>
                </a:solidFill>
                <a:highlight>
                  <a:srgbClr val="00FFFF"/>
                </a:highlight>
              </a:rPr>
              <a:t>PneumoRecs</a:t>
            </a:r>
            <a:r>
              <a:rPr lang="en-US">
                <a:solidFill>
                  <a:schemeClr val="bg1"/>
                </a:solidFill>
                <a:highlight>
                  <a:srgbClr val="00FFFF"/>
                </a:highlight>
              </a:rPr>
              <a:t> Vaccine Advisor</a:t>
            </a:r>
            <a:r>
              <a:rPr lang="en-US">
                <a:highlight>
                  <a:srgbClr val="00FFFF"/>
                </a:highlight>
              </a:rPr>
              <a:t>…</a:t>
            </a:r>
          </a:p>
        </p:txBody>
      </p:sp>
      <p:sp>
        <p:nvSpPr>
          <p:cNvPr id="4" name="TextBox 3">
            <a:extLst>
              <a:ext uri="{FF2B5EF4-FFF2-40B4-BE49-F238E27FC236}">
                <a16:creationId xmlns:a16="http://schemas.microsoft.com/office/drawing/2014/main" id="{2FBCC53F-7E1C-F321-084A-7DDA1D0E765A}"/>
              </a:ext>
            </a:extLst>
          </p:cNvPr>
          <p:cNvSpPr txBox="1"/>
          <p:nvPr/>
        </p:nvSpPr>
        <p:spPr>
          <a:xfrm>
            <a:off x="1530721" y="6131711"/>
            <a:ext cx="7848599" cy="584775"/>
          </a:xfrm>
          <a:prstGeom prst="rect">
            <a:avLst/>
          </a:prstGeom>
          <a:noFill/>
        </p:spPr>
        <p:txBody>
          <a:bodyPr wrap="square" rtlCol="0">
            <a:spAutoFit/>
          </a:bodyPr>
          <a:lstStyle/>
          <a:p>
            <a:r>
              <a:rPr lang="en-US" sz="1400">
                <a:hlinkClick r:id="rId2"/>
              </a:rPr>
              <a:t>https://www.cdc.gov/acip-recs/hcp/vaccine-specific/pneumococcal.html</a:t>
            </a:r>
            <a:endParaRPr lang="en-US" sz="1400"/>
          </a:p>
          <a:p>
            <a:endParaRPr lang="en-US"/>
          </a:p>
        </p:txBody>
      </p:sp>
      <p:sp>
        <p:nvSpPr>
          <p:cNvPr id="5" name="Rectangle 4">
            <a:extLst>
              <a:ext uri="{FF2B5EF4-FFF2-40B4-BE49-F238E27FC236}">
                <a16:creationId xmlns:a16="http://schemas.microsoft.com/office/drawing/2014/main" id="{23B1E8E1-FCF9-49C3-9D8D-39CE96E9018B}"/>
              </a:ext>
            </a:extLst>
          </p:cNvPr>
          <p:cNvSpPr/>
          <p:nvPr/>
        </p:nvSpPr>
        <p:spPr>
          <a:xfrm>
            <a:off x="590889" y="915791"/>
            <a:ext cx="3369923" cy="3054522"/>
          </a:xfrm>
          <a:prstGeom prst="rect">
            <a:avLst/>
          </a:prstGeom>
          <a:solidFill>
            <a:srgbClr val="418AB3">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prstClr val="black"/>
                </a:solidFill>
                <a:effectLst/>
                <a:uLnTx/>
                <a:uFillTx/>
                <a:latin typeface="Calibri" panose="020F0502020204030204"/>
              </a:rPr>
              <a:t>Adults 19-49 years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0000"/>
                </a:solidFill>
                <a:effectLst/>
                <a:uLnTx/>
                <a:uFillTx/>
                <a:latin typeface="Calibri" panose="020F0502020204030204"/>
              </a:rPr>
              <a:t>INCREASED RISK MEDICAL </a:t>
            </a:r>
            <a:r>
              <a:rPr kumimoji="0" lang="en-US" sz="1600" b="0" i="1" u="none" strike="noStrike" kern="0" cap="none" spc="0" normalizeH="0" baseline="0" noProof="0">
                <a:ln>
                  <a:noFill/>
                </a:ln>
                <a:solidFill>
                  <a:prstClr val="black"/>
                </a:solidFill>
                <a:effectLst/>
                <a:uLnTx/>
                <a:uFillTx/>
                <a:latin typeface="Calibri" panose="020F0502020204030204"/>
              </a:rPr>
              <a:t>C</a:t>
            </a:r>
            <a:r>
              <a:rPr kumimoji="0" lang="en-US" sz="1600" b="0" i="1" u="none" strike="noStrike" kern="0" cap="none" spc="0" normalizeH="0" baseline="0" noProof="0" err="1">
                <a:ln>
                  <a:noFill/>
                </a:ln>
                <a:solidFill>
                  <a:prstClr val="black"/>
                </a:solidFill>
                <a:effectLst/>
                <a:uLnTx/>
                <a:uFillTx/>
                <a:latin typeface="Calibri" panose="020F0502020204030204"/>
              </a:rPr>
              <a:t>onditions</a:t>
            </a:r>
            <a:r>
              <a:rPr kumimoji="0" lang="en-US" sz="1600" b="0" i="1" u="none" strike="noStrike" kern="0" cap="none" spc="0" normalizeH="0" baseline="0" noProof="0">
                <a:ln>
                  <a:noFill/>
                </a:ln>
                <a:solidFill>
                  <a:prstClr val="black"/>
                </a:solidFill>
                <a:effectLst/>
                <a:uLnTx/>
                <a:uFillTx/>
                <a:latin typeface="Calibri" panose="020F0502020204030204"/>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Alcoholism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Cigarette Smokers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Diabetes Mellitus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Heart Disease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[Incl. CAD, CHF; NOT Isolated HTN]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Liver Disease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Lung Disease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rPr>
              <a:t>[Incl. Asthma, COPD]</a:t>
            </a:r>
          </a:p>
        </p:txBody>
      </p:sp>
      <p:sp>
        <p:nvSpPr>
          <p:cNvPr id="6" name="Rectangle 5">
            <a:extLst>
              <a:ext uri="{FF2B5EF4-FFF2-40B4-BE49-F238E27FC236}">
                <a16:creationId xmlns:a16="http://schemas.microsoft.com/office/drawing/2014/main" id="{526C72DD-76A6-4FCB-8DA9-4701BB12001D}"/>
              </a:ext>
            </a:extLst>
          </p:cNvPr>
          <p:cNvSpPr/>
          <p:nvPr/>
        </p:nvSpPr>
        <p:spPr>
          <a:xfrm>
            <a:off x="4083222" y="931209"/>
            <a:ext cx="4022380" cy="3054522"/>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a:defRPr/>
            </a:pPr>
            <a:r>
              <a:rPr lang="en-US" sz="1600" i="1" kern="0">
                <a:solidFill>
                  <a:prstClr val="black"/>
                </a:solidFill>
                <a:latin typeface="Calibri" panose="020F0502020204030204"/>
              </a:rPr>
              <a:t>Adults 19-49 years </a:t>
            </a:r>
          </a:p>
          <a:p>
            <a:pPr>
              <a:defRPr/>
            </a:pPr>
            <a:r>
              <a:rPr lang="en-US" sz="1600" b="1" i="1" kern="0">
                <a:solidFill>
                  <a:srgbClr val="FF0000"/>
                </a:solidFill>
                <a:latin typeface="Calibri" panose="020F0502020204030204"/>
              </a:rPr>
              <a:t>HIGHEST RISK MEDICAL </a:t>
            </a:r>
            <a:r>
              <a:rPr lang="en-US" sz="1600" i="1" kern="0">
                <a:solidFill>
                  <a:prstClr val="black"/>
                </a:solidFill>
                <a:latin typeface="Calibri" panose="020F0502020204030204"/>
              </a:rPr>
              <a:t>C</a:t>
            </a:r>
            <a:r>
              <a:rPr lang="en-US" sz="1600" i="1" kern="0" err="1">
                <a:solidFill>
                  <a:prstClr val="black"/>
                </a:solidFill>
                <a:latin typeface="Calibri" panose="020F0502020204030204"/>
              </a:rPr>
              <a:t>onditions</a:t>
            </a:r>
            <a:r>
              <a:rPr lang="en-US" sz="1600" i="1" kern="0">
                <a:solidFill>
                  <a:prstClr val="black"/>
                </a:solidFill>
                <a:latin typeface="Calibri" panose="020F0502020204030204"/>
              </a:rPr>
              <a:t>:</a:t>
            </a:r>
          </a:p>
          <a:p>
            <a:pPr>
              <a:defRPr/>
            </a:pPr>
            <a:r>
              <a:rPr lang="en-US" sz="1600" kern="0">
                <a:solidFill>
                  <a:prstClr val="black"/>
                </a:solidFill>
                <a:latin typeface="Calibri" panose="020F0502020204030204"/>
              </a:rPr>
              <a:t>1. </a:t>
            </a:r>
            <a:r>
              <a:rPr lang="en-US" sz="1600" b="1" kern="0">
                <a:solidFill>
                  <a:prstClr val="black"/>
                </a:solidFill>
                <a:latin typeface="Calibri" panose="020F0502020204030204"/>
              </a:rPr>
              <a:t>IMMUNE COMPROMISE</a:t>
            </a:r>
            <a:r>
              <a:rPr lang="en-US" sz="1600" kern="0">
                <a:solidFill>
                  <a:prstClr val="black"/>
                </a:solidFill>
                <a:latin typeface="Calibri" panose="020F0502020204030204"/>
              </a:rPr>
              <a:t>:</a:t>
            </a:r>
          </a:p>
          <a:p>
            <a:pPr algn="ctr">
              <a:defRPr/>
            </a:pPr>
            <a:r>
              <a:rPr lang="en-US" sz="1600" kern="0">
                <a:solidFill>
                  <a:prstClr val="black"/>
                </a:solidFill>
                <a:latin typeface="Calibri" panose="020F0502020204030204"/>
              </a:rPr>
              <a:t>Medications (Prednisone </a:t>
            </a:r>
            <a:r>
              <a:rPr lang="en-US" sz="1600" u="sng" kern="0">
                <a:solidFill>
                  <a:prstClr val="black"/>
                </a:solidFill>
                <a:latin typeface="Calibri" panose="020F0502020204030204"/>
              </a:rPr>
              <a:t>&gt;</a:t>
            </a:r>
            <a:r>
              <a:rPr lang="en-US" sz="1600" kern="0">
                <a:solidFill>
                  <a:prstClr val="black"/>
                </a:solidFill>
                <a:latin typeface="Calibri" panose="020F0502020204030204"/>
              </a:rPr>
              <a:t>20/d, Biologics, ...)</a:t>
            </a:r>
          </a:p>
          <a:p>
            <a:pPr algn="ctr">
              <a:defRPr/>
            </a:pPr>
            <a:r>
              <a:rPr lang="en-US" sz="1600" kern="0">
                <a:solidFill>
                  <a:prstClr val="black"/>
                </a:solidFill>
                <a:latin typeface="Calibri" panose="020F0502020204030204"/>
              </a:rPr>
              <a:t>Cancer and Cancer Treatment</a:t>
            </a:r>
          </a:p>
          <a:p>
            <a:pPr algn="ctr">
              <a:defRPr/>
            </a:pPr>
            <a:r>
              <a:rPr lang="en-US" sz="1600" kern="0">
                <a:solidFill>
                  <a:prstClr val="black"/>
                </a:solidFill>
                <a:latin typeface="Calibri" panose="020F0502020204030204"/>
              </a:rPr>
              <a:t>Transplants [Organ, BMT, Stem Cell]</a:t>
            </a:r>
          </a:p>
          <a:p>
            <a:pPr algn="ctr">
              <a:defRPr/>
            </a:pPr>
            <a:r>
              <a:rPr lang="en-US" sz="1600" kern="0">
                <a:solidFill>
                  <a:prstClr val="black"/>
                </a:solidFill>
                <a:latin typeface="Calibri" panose="020F0502020204030204"/>
              </a:rPr>
              <a:t>Inherited/Acquired Immune Deficiency</a:t>
            </a:r>
          </a:p>
          <a:p>
            <a:pPr algn="ctr">
              <a:defRPr/>
            </a:pPr>
            <a:r>
              <a:rPr lang="en-US" sz="1600" kern="0">
                <a:solidFill>
                  <a:prstClr val="black"/>
                </a:solidFill>
                <a:latin typeface="Calibri" panose="020F0502020204030204"/>
              </a:rPr>
              <a:t>Sickle Cell, Splenectomy</a:t>
            </a:r>
          </a:p>
          <a:p>
            <a:pPr algn="ctr">
              <a:defRPr/>
            </a:pPr>
            <a:r>
              <a:rPr lang="en-US" sz="1600" kern="0">
                <a:solidFill>
                  <a:prstClr val="black"/>
                </a:solidFill>
                <a:latin typeface="Calibri" panose="020F0502020204030204"/>
              </a:rPr>
              <a:t>Severe CKD/ESRD, </a:t>
            </a:r>
          </a:p>
          <a:p>
            <a:pPr algn="ctr">
              <a:defRPr/>
            </a:pPr>
            <a:r>
              <a:rPr lang="en-US" sz="1600" kern="0">
                <a:solidFill>
                  <a:prstClr val="black"/>
                </a:solidFill>
                <a:latin typeface="Calibri" panose="020F0502020204030204"/>
              </a:rPr>
              <a:t>Nephrotic Syndrome</a:t>
            </a:r>
          </a:p>
          <a:p>
            <a:pPr>
              <a:defRPr/>
            </a:pPr>
            <a:r>
              <a:rPr lang="en-US" sz="1600" kern="0">
                <a:solidFill>
                  <a:prstClr val="black"/>
                </a:solidFill>
                <a:latin typeface="Calibri" panose="020F0502020204030204"/>
              </a:rPr>
              <a:t>2. </a:t>
            </a:r>
            <a:r>
              <a:rPr lang="en-US" sz="1600" b="1" kern="0">
                <a:solidFill>
                  <a:prstClr val="black"/>
                </a:solidFill>
                <a:latin typeface="Calibri" panose="020F0502020204030204"/>
              </a:rPr>
              <a:t>ANATOMIC RISKS</a:t>
            </a:r>
            <a:r>
              <a:rPr lang="en-US" sz="1600" kern="0">
                <a:solidFill>
                  <a:prstClr val="black"/>
                </a:solidFill>
                <a:latin typeface="Calibri" panose="020F0502020204030204"/>
              </a:rPr>
              <a:t>:</a:t>
            </a:r>
          </a:p>
          <a:p>
            <a:pPr algn="ctr">
              <a:defRPr/>
            </a:pPr>
            <a:r>
              <a:rPr lang="en-US" sz="1600" kern="0">
                <a:solidFill>
                  <a:prstClr val="black"/>
                </a:solidFill>
                <a:latin typeface="Calibri" panose="020F0502020204030204"/>
              </a:rPr>
              <a:t>CSF Leaks, Cochlear Implants</a:t>
            </a:r>
          </a:p>
        </p:txBody>
      </p:sp>
      <p:sp>
        <p:nvSpPr>
          <p:cNvPr id="7" name="Rectangle 6">
            <a:extLst>
              <a:ext uri="{FF2B5EF4-FFF2-40B4-BE49-F238E27FC236}">
                <a16:creationId xmlns:a16="http://schemas.microsoft.com/office/drawing/2014/main" id="{3939A783-155C-4047-B37D-94510472A649}"/>
              </a:ext>
            </a:extLst>
          </p:cNvPr>
          <p:cNvSpPr/>
          <p:nvPr/>
        </p:nvSpPr>
        <p:spPr>
          <a:xfrm>
            <a:off x="8228012" y="931209"/>
            <a:ext cx="3657600" cy="3054522"/>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a:defRPr/>
            </a:pPr>
            <a:r>
              <a:rPr lang="en-US" sz="1600" i="1" kern="0">
                <a:solidFill>
                  <a:prstClr val="black"/>
                </a:solidFill>
                <a:latin typeface="Calibri" panose="020F0502020204030204"/>
              </a:rPr>
              <a:t>Adults </a:t>
            </a:r>
            <a:r>
              <a:rPr lang="en-US" sz="1600" b="1" i="1" kern="0">
                <a:solidFill>
                  <a:prstClr val="black"/>
                </a:solidFill>
                <a:latin typeface="Calibri" panose="020F0502020204030204"/>
              </a:rPr>
              <a:t>50+ years</a:t>
            </a:r>
          </a:p>
          <a:p>
            <a:pPr>
              <a:defRPr/>
            </a:pPr>
            <a:r>
              <a:rPr lang="en-US" sz="1600" b="1" i="1" kern="0">
                <a:solidFill>
                  <a:prstClr val="black"/>
                </a:solidFill>
                <a:latin typeface="Calibri" panose="020F0502020204030204"/>
              </a:rPr>
              <a:t>     </a:t>
            </a:r>
            <a:r>
              <a:rPr lang="en-US" sz="1600" b="1" i="1" kern="0">
                <a:solidFill>
                  <a:srgbClr val="FF0000"/>
                </a:solidFill>
                <a:latin typeface="Calibri" panose="020F0502020204030204"/>
              </a:rPr>
              <a:t>AT HIGH RISK due to AGE</a:t>
            </a:r>
            <a:endParaRPr lang="en-US" sz="1600" i="1" kern="0">
              <a:solidFill>
                <a:srgbClr val="000000"/>
              </a:solidFill>
              <a:latin typeface="Calibri" panose="020F0502020204030204"/>
            </a:endParaRPr>
          </a:p>
          <a:p>
            <a:pPr>
              <a:defRPr/>
            </a:pPr>
            <a:r>
              <a:rPr lang="en-US" sz="1600" b="1" kern="0">
                <a:solidFill>
                  <a:prstClr val="black"/>
                </a:solidFill>
                <a:latin typeface="Calibri" panose="020F0502020204030204"/>
              </a:rPr>
              <a:t>Applies to ALL 50 years and older </a:t>
            </a:r>
          </a:p>
          <a:p>
            <a:pPr>
              <a:defRPr/>
            </a:pPr>
            <a:r>
              <a:rPr lang="en-US" sz="1600" b="1" kern="0">
                <a:solidFill>
                  <a:prstClr val="black"/>
                </a:solidFill>
                <a:latin typeface="Calibri" panose="020F0502020204030204"/>
              </a:rPr>
              <a:t>Why?</a:t>
            </a:r>
          </a:p>
          <a:p>
            <a:pPr>
              <a:defRPr/>
            </a:pPr>
            <a:r>
              <a:rPr lang="en-US" sz="1600" kern="0">
                <a:solidFill>
                  <a:prstClr val="black"/>
                </a:solidFill>
                <a:latin typeface="Calibri" panose="020F0502020204030204"/>
              </a:rPr>
              <a:t>Immune senescence</a:t>
            </a:r>
          </a:p>
          <a:p>
            <a:pPr>
              <a:defRPr/>
            </a:pPr>
            <a:r>
              <a:rPr lang="en-US" sz="1600" kern="0">
                <a:solidFill>
                  <a:prstClr val="black"/>
                </a:solidFill>
                <a:latin typeface="Calibri" panose="020F0502020204030204"/>
              </a:rPr>
              <a:t>High proportion have risk conditions </a:t>
            </a:r>
          </a:p>
          <a:p>
            <a:pPr>
              <a:defRPr/>
            </a:pPr>
            <a:r>
              <a:rPr lang="en-US" sz="1600" kern="0">
                <a:solidFill>
                  <a:prstClr val="black"/>
                </a:solidFill>
                <a:latin typeface="Calibri" panose="020F0502020204030204"/>
              </a:rPr>
              <a:t>  [Far fewer patients understand ^^ risk]</a:t>
            </a:r>
          </a:p>
          <a:p>
            <a:pPr>
              <a:defRPr/>
            </a:pPr>
            <a:endParaRPr lang="en-US" sz="1200" kern="0">
              <a:solidFill>
                <a:prstClr val="black"/>
              </a:solidFill>
              <a:latin typeface="Calibri" panose="020F0502020204030204"/>
            </a:endParaRPr>
          </a:p>
          <a:p>
            <a:pPr>
              <a:defRPr/>
            </a:pPr>
            <a:endParaRPr lang="en-US" sz="1200" kern="0">
              <a:solidFill>
                <a:prstClr val="black"/>
              </a:solidFill>
              <a:latin typeface="Calibri" panose="020F0502020204030204"/>
            </a:endParaRPr>
          </a:p>
        </p:txBody>
      </p:sp>
    </p:spTree>
    <p:extLst>
      <p:ext uri="{BB962C8B-B14F-4D97-AF65-F5344CB8AC3E}">
        <p14:creationId xmlns:p14="http://schemas.microsoft.com/office/powerpoint/2010/main" val="35321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CD93-8518-4D38-B9A5-109211FBBE58}"/>
              </a:ext>
            </a:extLst>
          </p:cNvPr>
          <p:cNvSpPr>
            <a:spLocks noGrp="1"/>
          </p:cNvSpPr>
          <p:nvPr>
            <p:ph type="title"/>
          </p:nvPr>
        </p:nvSpPr>
        <p:spPr>
          <a:xfrm>
            <a:off x="1522413" y="381000"/>
            <a:ext cx="9144001" cy="914400"/>
          </a:xfrm>
        </p:spPr>
        <p:txBody>
          <a:bodyPr/>
          <a:lstStyle/>
          <a:p>
            <a:r>
              <a:rPr lang="en-US"/>
              <a:t>Zoster/Shingles</a:t>
            </a:r>
          </a:p>
        </p:txBody>
      </p:sp>
      <p:sp>
        <p:nvSpPr>
          <p:cNvPr id="3" name="Content Placeholder 2">
            <a:extLst>
              <a:ext uri="{FF2B5EF4-FFF2-40B4-BE49-F238E27FC236}">
                <a16:creationId xmlns:a16="http://schemas.microsoft.com/office/drawing/2014/main" id="{42DC4592-FD3B-436B-BD38-B6D01BCA3C2B}"/>
              </a:ext>
            </a:extLst>
          </p:cNvPr>
          <p:cNvSpPr>
            <a:spLocks noGrp="1"/>
          </p:cNvSpPr>
          <p:nvPr>
            <p:ph idx="1"/>
          </p:nvPr>
        </p:nvSpPr>
        <p:spPr>
          <a:xfrm>
            <a:off x="1065212" y="1524000"/>
            <a:ext cx="10134600" cy="4343401"/>
          </a:xfrm>
        </p:spPr>
        <p:txBody>
          <a:bodyPr>
            <a:normAutofit/>
          </a:bodyPr>
          <a:lstStyle/>
          <a:p>
            <a:r>
              <a:rPr lang="en-US"/>
              <a:t>Zoster risk increases with age and with immune compromise</a:t>
            </a:r>
          </a:p>
          <a:p>
            <a:r>
              <a:rPr lang="en-US"/>
              <a:t>Zoster complications:								</a:t>
            </a:r>
            <a:r>
              <a:rPr lang="en-US" sz="2100"/>
              <a:t>post-herpetic neuralgia [PHN] most common</a:t>
            </a:r>
          </a:p>
          <a:p>
            <a:r>
              <a:rPr lang="en-US"/>
              <a:t>Vaccine:  2 doses at 2*-6 months, </a:t>
            </a:r>
            <a:r>
              <a:rPr lang="en-US" err="1"/>
              <a:t>reactogenic</a:t>
            </a:r>
            <a:r>
              <a:rPr lang="en-US"/>
              <a:t>.</a:t>
            </a:r>
          </a:p>
          <a:p>
            <a:pPr lvl="1"/>
            <a:r>
              <a:rPr lang="en-US"/>
              <a:t>Recommended in </a:t>
            </a:r>
            <a:r>
              <a:rPr lang="en-US" b="1"/>
              <a:t>all unimmunized adults 50+</a:t>
            </a:r>
          </a:p>
          <a:p>
            <a:pPr lvl="2"/>
            <a:r>
              <a:rPr lang="en-US"/>
              <a:t>Including adults 50+ who received live-attenuated Zoster vaccine</a:t>
            </a:r>
          </a:p>
          <a:p>
            <a:pPr lvl="1"/>
            <a:r>
              <a:rPr lang="en-US"/>
              <a:t>Recommended in </a:t>
            </a:r>
            <a:r>
              <a:rPr lang="en-US" b="1"/>
              <a:t>adults 18+ with immune compromise</a:t>
            </a:r>
          </a:p>
          <a:p>
            <a:pPr lvl="1"/>
            <a:r>
              <a:rPr lang="en-US"/>
              <a:t>Serious adverse events uncommon.  GBS reported, 3 excess cases/million doses</a:t>
            </a:r>
          </a:p>
          <a:p>
            <a:r>
              <a:rPr lang="en-US"/>
              <a:t>Emerging data on reduction of dementia, stroke, coronary events…</a:t>
            </a:r>
          </a:p>
        </p:txBody>
      </p:sp>
      <p:sp>
        <p:nvSpPr>
          <p:cNvPr id="4" name="TextBox 3">
            <a:extLst>
              <a:ext uri="{FF2B5EF4-FFF2-40B4-BE49-F238E27FC236}">
                <a16:creationId xmlns:a16="http://schemas.microsoft.com/office/drawing/2014/main" id="{76A216BE-0741-43FC-99F5-C2B453BB31F1}"/>
              </a:ext>
            </a:extLst>
          </p:cNvPr>
          <p:cNvSpPr txBox="1"/>
          <p:nvPr/>
        </p:nvSpPr>
        <p:spPr>
          <a:xfrm>
            <a:off x="1241424" y="5943600"/>
            <a:ext cx="9753600" cy="738664"/>
          </a:xfrm>
          <a:prstGeom prst="rect">
            <a:avLst/>
          </a:prstGeom>
          <a:noFill/>
        </p:spPr>
        <p:txBody>
          <a:bodyPr wrap="square" rtlCol="0">
            <a:spAutoFit/>
          </a:bodyPr>
          <a:lstStyle/>
          <a:p>
            <a:r>
              <a:rPr lang="en-US" sz="1400">
                <a:hlinkClick r:id="rId2"/>
              </a:rPr>
              <a:t>https://publications.aap.org/pediatrics/article/144/1/e20182917/76826/Incidence-of-Herpes-Zoster-Among-Children-2003</a:t>
            </a:r>
            <a:endParaRPr lang="en-US" sz="1400"/>
          </a:p>
          <a:p>
            <a:r>
              <a:rPr lang="en-US" sz="1400">
                <a:hlinkClick r:id="rId3"/>
              </a:rPr>
              <a:t>https://publications.aap.org/pediatrics/article/144/1/e20183561/37086/Varicella-Vaccine-What-Have-You-Done-for-Me-Lately</a:t>
            </a:r>
            <a:endParaRPr lang="en-US" sz="1400"/>
          </a:p>
          <a:p>
            <a:r>
              <a:rPr lang="en-US" sz="1400">
                <a:hlinkClick r:id="rId4"/>
              </a:rPr>
              <a:t>https://jamanetwork.com/journals/jamanetworkopen/fullarticle/2835162</a:t>
            </a:r>
            <a:r>
              <a:rPr lang="en-US" sz="1400"/>
              <a:t>   </a:t>
            </a:r>
          </a:p>
        </p:txBody>
      </p:sp>
    </p:spTree>
    <p:extLst>
      <p:ext uri="{BB962C8B-B14F-4D97-AF65-F5344CB8AC3E}">
        <p14:creationId xmlns:p14="http://schemas.microsoft.com/office/powerpoint/2010/main" val="150891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DDC5-0035-44DC-A945-126481E4C665}"/>
              </a:ext>
            </a:extLst>
          </p:cNvPr>
          <p:cNvSpPr>
            <a:spLocks noGrp="1"/>
          </p:cNvSpPr>
          <p:nvPr>
            <p:ph type="title"/>
          </p:nvPr>
        </p:nvSpPr>
        <p:spPr>
          <a:xfrm>
            <a:off x="1522413" y="381000"/>
            <a:ext cx="9144001" cy="1066800"/>
          </a:xfrm>
        </p:spPr>
        <p:txBody>
          <a:bodyPr/>
          <a:lstStyle/>
          <a:p>
            <a:r>
              <a:rPr lang="en-US"/>
              <a:t>Re-Emerging Diseases</a:t>
            </a:r>
          </a:p>
        </p:txBody>
      </p:sp>
      <p:sp>
        <p:nvSpPr>
          <p:cNvPr id="3" name="Content Placeholder 2">
            <a:extLst>
              <a:ext uri="{FF2B5EF4-FFF2-40B4-BE49-F238E27FC236}">
                <a16:creationId xmlns:a16="http://schemas.microsoft.com/office/drawing/2014/main" id="{E4DB4FA1-BC7F-4045-BC4F-F1CA428AE3CF}"/>
              </a:ext>
            </a:extLst>
          </p:cNvPr>
          <p:cNvSpPr>
            <a:spLocks noGrp="1"/>
          </p:cNvSpPr>
          <p:nvPr>
            <p:ph idx="1"/>
          </p:nvPr>
        </p:nvSpPr>
        <p:spPr/>
        <p:txBody>
          <a:bodyPr/>
          <a:lstStyle/>
          <a:p>
            <a:r>
              <a:rPr lang="en-US" dirty="0"/>
              <a:t>Decline in childhood and adult vaccination rates results in lower community [Herd] immunity.</a:t>
            </a:r>
          </a:p>
          <a:p>
            <a:r>
              <a:rPr lang="en-US" dirty="0"/>
              <a:t>Places ALL of us at risk </a:t>
            </a:r>
          </a:p>
          <a:p>
            <a:pPr lvl="1"/>
            <a:r>
              <a:rPr lang="en-US" dirty="0"/>
              <a:t>Particularly older adults (immune senescence)</a:t>
            </a:r>
          </a:p>
          <a:p>
            <a:r>
              <a:rPr lang="en-US" dirty="0"/>
              <a:t>Impact will be felt unevenly-</a:t>
            </a:r>
          </a:p>
          <a:p>
            <a:pPr lvl="1"/>
            <a:r>
              <a:rPr lang="en-US" dirty="0"/>
              <a:t>Immune Compromised incur greater risk</a:t>
            </a:r>
          </a:p>
          <a:p>
            <a:pPr lvl="1"/>
            <a:r>
              <a:rPr lang="en-US" dirty="0"/>
              <a:t>Communities with low rates impacted most</a:t>
            </a:r>
          </a:p>
        </p:txBody>
      </p:sp>
    </p:spTree>
    <p:extLst>
      <p:ext uri="{BB962C8B-B14F-4D97-AF65-F5344CB8AC3E}">
        <p14:creationId xmlns:p14="http://schemas.microsoft.com/office/powerpoint/2010/main" val="17552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BD91-5B54-4887-BF65-DF585FB892D8}"/>
              </a:ext>
            </a:extLst>
          </p:cNvPr>
          <p:cNvSpPr>
            <a:spLocks noGrp="1"/>
          </p:cNvSpPr>
          <p:nvPr>
            <p:ph type="title"/>
          </p:nvPr>
        </p:nvSpPr>
        <p:spPr>
          <a:xfrm>
            <a:off x="1370012" y="101464"/>
            <a:ext cx="9144001" cy="990600"/>
          </a:xfrm>
        </p:spPr>
        <p:txBody>
          <a:bodyPr/>
          <a:lstStyle/>
          <a:p>
            <a:r>
              <a:rPr lang="en-US"/>
              <a:t>Tdap and Pertussis</a:t>
            </a:r>
          </a:p>
        </p:txBody>
      </p:sp>
      <p:sp>
        <p:nvSpPr>
          <p:cNvPr id="3" name="Content Placeholder 2">
            <a:extLst>
              <a:ext uri="{FF2B5EF4-FFF2-40B4-BE49-F238E27FC236}">
                <a16:creationId xmlns:a16="http://schemas.microsoft.com/office/drawing/2014/main" id="{82D743A1-413F-4F13-BC57-3294BFE6DBEC}"/>
              </a:ext>
            </a:extLst>
          </p:cNvPr>
          <p:cNvSpPr>
            <a:spLocks noGrp="1"/>
          </p:cNvSpPr>
          <p:nvPr>
            <p:ph idx="1"/>
          </p:nvPr>
        </p:nvSpPr>
        <p:spPr>
          <a:xfrm>
            <a:off x="874712" y="1181100"/>
            <a:ext cx="10439399" cy="4836772"/>
          </a:xfrm>
        </p:spPr>
        <p:txBody>
          <a:bodyPr>
            <a:normAutofit lnSpcReduction="10000"/>
          </a:bodyPr>
          <a:lstStyle/>
          <a:p>
            <a:pPr marL="0" indent="0">
              <a:buNone/>
            </a:pPr>
            <a:r>
              <a:rPr lang="en-US">
                <a:latin typeface="Arial" panose="020B0604020202020204" pitchFamily="34" charset="0"/>
                <a:cs typeface="Arial" panose="020B0604020202020204" pitchFamily="34" charset="0"/>
              </a:rPr>
              <a:t>Tetanus and Diphtheria = very rare in US</a:t>
            </a:r>
          </a:p>
          <a:p>
            <a:pPr marL="0" indent="0">
              <a:buNone/>
            </a:pPr>
            <a:r>
              <a:rPr lang="en-US">
                <a:latin typeface="Arial" panose="020B0604020202020204" pitchFamily="34" charset="0"/>
                <a:cs typeface="Arial" panose="020B0604020202020204" pitchFamily="34" charset="0"/>
              </a:rPr>
              <a:t>Pertussis: highly contagious bacterial/toxin mediated illness</a:t>
            </a:r>
          </a:p>
          <a:p>
            <a:pPr lvl="1">
              <a:buFont typeface="Wingdings" panose="05000000000000000000" pitchFamily="2" charset="2"/>
              <a:buChar char="§"/>
            </a:pPr>
            <a:r>
              <a:rPr lang="en-US">
                <a:latin typeface="Arial" panose="020B0604020202020204" pitchFamily="34" charset="0"/>
                <a:cs typeface="Arial" panose="020B0604020202020204" pitchFamily="34" charset="0"/>
              </a:rPr>
              <a:t>Classic illness ‘100 days cough’ in children/adolescents/adults</a:t>
            </a:r>
          </a:p>
          <a:p>
            <a:pPr lvl="1">
              <a:buFont typeface="Wingdings" panose="05000000000000000000" pitchFamily="2" charset="2"/>
              <a:buChar char="§"/>
            </a:pPr>
            <a:r>
              <a:rPr lang="en-US">
                <a:latin typeface="Arial" panose="020B0604020202020204" pitchFamily="34" charset="0"/>
                <a:cs typeface="Arial" panose="020B0604020202020204" pitchFamily="34" charset="0"/>
              </a:rPr>
              <a:t>Rarely causes death EXCEPT in neonates/infants</a:t>
            </a:r>
          </a:p>
          <a:p>
            <a:pPr lvl="1">
              <a:buFont typeface="Wingdings" panose="05000000000000000000" pitchFamily="2" charset="2"/>
              <a:buChar char="§"/>
            </a:pPr>
            <a:r>
              <a:rPr lang="en-US">
                <a:latin typeface="Arial" panose="020B0604020202020204" pitchFamily="34" charset="0"/>
                <a:cs typeface="Arial" panose="020B0604020202020204" pitchFamily="34" charset="0"/>
              </a:rPr>
              <a:t>Antibiotics stop contagion but not symptoms…</a:t>
            </a:r>
          </a:p>
          <a:p>
            <a:r>
              <a:rPr lang="en-US">
                <a:latin typeface="Arial" panose="020B0604020202020204" pitchFamily="34" charset="0"/>
                <a:cs typeface="Arial" panose="020B0604020202020204" pitchFamily="34" charset="0"/>
              </a:rPr>
              <a:t>Vaccination is best tool for prevention but imperfect …declines with time</a:t>
            </a:r>
          </a:p>
          <a:p>
            <a:r>
              <a:rPr lang="en-US">
                <a:latin typeface="Arial" panose="020B0604020202020204" pitchFamily="34" charset="0"/>
                <a:cs typeface="Arial" panose="020B0604020202020204" pitchFamily="34" charset="0"/>
              </a:rPr>
              <a:t>Reporting is passive, so likely underestimates impact</a:t>
            </a:r>
          </a:p>
          <a:p>
            <a:r>
              <a:rPr lang="en-US">
                <a:latin typeface="Arial" panose="020B0604020202020204" pitchFamily="34" charset="0"/>
                <a:cs typeface="Arial" panose="020B0604020202020204" pitchFamily="34" charset="0"/>
              </a:rPr>
              <a:t>2024: 6-fold+ increase from 2023, highest case count since 2019</a:t>
            </a:r>
          </a:p>
          <a:p>
            <a:r>
              <a:rPr lang="en-US">
                <a:latin typeface="Arial" panose="020B0604020202020204" pitchFamily="34" charset="0"/>
                <a:cs typeface="Arial" panose="020B0604020202020204" pitchFamily="34" charset="0"/>
              </a:rPr>
              <a:t>2025: 6,600 cases by 5/1/25 [4x same date 2024]</a:t>
            </a:r>
          </a:p>
          <a:p>
            <a:r>
              <a:rPr lang="en-US">
                <a:latin typeface="Arial" panose="020B0604020202020204" pitchFamily="34" charset="0"/>
                <a:cs typeface="Arial" panose="020B0604020202020204" pitchFamily="34" charset="0"/>
              </a:rPr>
              <a:t>2026:  Continued increase in cases, infant deaths…</a:t>
            </a:r>
          </a:p>
          <a:p>
            <a:endParaRPr lang="en-US"/>
          </a:p>
          <a:p>
            <a:endParaRPr lang="en-US"/>
          </a:p>
        </p:txBody>
      </p:sp>
      <p:sp>
        <p:nvSpPr>
          <p:cNvPr id="4" name="TextBox 3">
            <a:extLst>
              <a:ext uri="{FF2B5EF4-FFF2-40B4-BE49-F238E27FC236}">
                <a16:creationId xmlns:a16="http://schemas.microsoft.com/office/drawing/2014/main" id="{1D3876CD-3EF6-B83F-13FA-D35B79B182B4}"/>
              </a:ext>
            </a:extLst>
          </p:cNvPr>
          <p:cNvSpPr txBox="1"/>
          <p:nvPr/>
        </p:nvSpPr>
        <p:spPr>
          <a:xfrm>
            <a:off x="2513012" y="6017872"/>
            <a:ext cx="7162800" cy="738664"/>
          </a:xfrm>
          <a:prstGeom prst="rect">
            <a:avLst/>
          </a:prstGeom>
          <a:noFill/>
        </p:spPr>
        <p:txBody>
          <a:bodyPr wrap="square" rtlCol="0">
            <a:spAutoFit/>
          </a:bodyPr>
          <a:lstStyle/>
          <a:p>
            <a:r>
              <a:rPr lang="en-US" sz="1400">
                <a:hlinkClick r:id="rId2"/>
              </a:rPr>
              <a:t>https://www.cdc.gov/pertussis/hcp/vaccine-recommendations/index.html</a:t>
            </a:r>
            <a:endParaRPr lang="en-US" sz="1400"/>
          </a:p>
          <a:p>
            <a:r>
              <a:rPr lang="en-US" sz="1400">
                <a:hlinkClick r:id="rId3"/>
              </a:rPr>
              <a:t>https://www.cdc.gov/acip-recs/hcp/vaccine-specific/dtap-tdap-td.html</a:t>
            </a:r>
            <a:endParaRPr lang="en-US" sz="1400"/>
          </a:p>
          <a:p>
            <a:r>
              <a:rPr lang="en-US" sz="1400">
                <a:hlinkClick r:id="rId4"/>
              </a:rPr>
              <a:t>https://www.cdc.gov/pertussis/php/surveillance/index.html</a:t>
            </a:r>
            <a:endParaRPr lang="en-US" sz="1400"/>
          </a:p>
        </p:txBody>
      </p:sp>
    </p:spTree>
    <p:extLst>
      <p:ext uri="{BB962C8B-B14F-4D97-AF65-F5344CB8AC3E}">
        <p14:creationId xmlns:p14="http://schemas.microsoft.com/office/powerpoint/2010/main" val="31815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4F0A-3B6F-2B3D-3A1E-8642DE1172AE}"/>
              </a:ext>
            </a:extLst>
          </p:cNvPr>
          <p:cNvSpPr>
            <a:spLocks noGrp="1"/>
          </p:cNvSpPr>
          <p:nvPr>
            <p:ph type="title"/>
          </p:nvPr>
        </p:nvSpPr>
        <p:spPr>
          <a:xfrm>
            <a:off x="1522413" y="381000"/>
            <a:ext cx="9144001" cy="990600"/>
          </a:xfrm>
        </p:spPr>
        <p:txBody>
          <a:bodyPr/>
          <a:lstStyle/>
          <a:p>
            <a:r>
              <a:rPr lang="en-US"/>
              <a:t>Tdap Vaccination Recommendations</a:t>
            </a:r>
          </a:p>
        </p:txBody>
      </p:sp>
      <p:sp>
        <p:nvSpPr>
          <p:cNvPr id="3" name="Content Placeholder 2">
            <a:extLst>
              <a:ext uri="{FF2B5EF4-FFF2-40B4-BE49-F238E27FC236}">
                <a16:creationId xmlns:a16="http://schemas.microsoft.com/office/drawing/2014/main" id="{9763D002-6DEB-D630-0C57-B8DE6A7F23EA}"/>
              </a:ext>
            </a:extLst>
          </p:cNvPr>
          <p:cNvSpPr>
            <a:spLocks noGrp="1"/>
          </p:cNvSpPr>
          <p:nvPr>
            <p:ph idx="1"/>
          </p:nvPr>
        </p:nvSpPr>
        <p:spPr>
          <a:xfrm>
            <a:off x="1446212" y="1600200"/>
            <a:ext cx="9753599" cy="4114801"/>
          </a:xfrm>
        </p:spPr>
        <p:txBody>
          <a:bodyPr>
            <a:normAutofit/>
          </a:bodyPr>
          <a:lstStyle/>
          <a:p>
            <a:r>
              <a:rPr lang="en-US"/>
              <a:t>Childhood vaccination with </a:t>
            </a:r>
            <a:r>
              <a:rPr lang="en-US" err="1"/>
              <a:t>Dtap</a:t>
            </a:r>
            <a:r>
              <a:rPr lang="en-US"/>
              <a:t>  [Components same, proportions differ]</a:t>
            </a:r>
          </a:p>
          <a:p>
            <a:r>
              <a:rPr lang="en-US"/>
              <a:t>Adolescent Tdap at 11-12 years</a:t>
            </a:r>
          </a:p>
          <a:p>
            <a:r>
              <a:rPr lang="en-US"/>
              <a:t>Tdap for pregnant women [27-36 weeks] every pregnancy </a:t>
            </a:r>
          </a:p>
          <a:p>
            <a:pPr lvl="1"/>
            <a:r>
              <a:rPr lang="en-US"/>
              <a:t>Passive antibody transfer to protect neonate</a:t>
            </a:r>
          </a:p>
          <a:p>
            <a:r>
              <a:rPr lang="en-US"/>
              <a:t>Tdap every 10 years for adults   	[Should have received primary series]</a:t>
            </a:r>
          </a:p>
          <a:p>
            <a:pPr lvl="1"/>
            <a:r>
              <a:rPr lang="en-US"/>
              <a:t>For ‘dirty wound’ Tetanus prophylaxis- 5 years</a:t>
            </a:r>
          </a:p>
          <a:p>
            <a:r>
              <a:rPr lang="en-US"/>
              <a:t>Reactogenic vaccine: arm pain, redness, malaise common</a:t>
            </a:r>
          </a:p>
          <a:p>
            <a:r>
              <a:rPr lang="en-US"/>
              <a:t>No common serious AE</a:t>
            </a:r>
          </a:p>
        </p:txBody>
      </p:sp>
      <p:sp>
        <p:nvSpPr>
          <p:cNvPr id="4" name="TextBox 3">
            <a:extLst>
              <a:ext uri="{FF2B5EF4-FFF2-40B4-BE49-F238E27FC236}">
                <a16:creationId xmlns:a16="http://schemas.microsoft.com/office/drawing/2014/main" id="{03C4124D-9C4E-8994-228D-45DEB82DEE06}"/>
              </a:ext>
            </a:extLst>
          </p:cNvPr>
          <p:cNvSpPr txBox="1"/>
          <p:nvPr/>
        </p:nvSpPr>
        <p:spPr>
          <a:xfrm>
            <a:off x="2055812" y="6172200"/>
            <a:ext cx="8077200" cy="584775"/>
          </a:xfrm>
          <a:prstGeom prst="rect">
            <a:avLst/>
          </a:prstGeom>
          <a:noFill/>
        </p:spPr>
        <p:txBody>
          <a:bodyPr wrap="square" rtlCol="0">
            <a:spAutoFit/>
          </a:bodyPr>
          <a:lstStyle/>
          <a:p>
            <a:r>
              <a:rPr lang="en-US" sz="1400">
                <a:hlinkClick r:id="rId2"/>
              </a:rPr>
              <a:t>https://www.cdc.gov/acip-recs/hcp/vaccine-specific/dtap-tdap-td.html</a:t>
            </a:r>
            <a:endParaRPr lang="en-US" sz="1400"/>
          </a:p>
          <a:p>
            <a:endParaRPr lang="en-US"/>
          </a:p>
        </p:txBody>
      </p:sp>
    </p:spTree>
    <p:extLst>
      <p:ext uri="{BB962C8B-B14F-4D97-AF65-F5344CB8AC3E}">
        <p14:creationId xmlns:p14="http://schemas.microsoft.com/office/powerpoint/2010/main" val="100425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C59-0BE4-4BC2-9129-A854C1A82118}"/>
              </a:ext>
            </a:extLst>
          </p:cNvPr>
          <p:cNvSpPr>
            <a:spLocks noGrp="1"/>
          </p:cNvSpPr>
          <p:nvPr>
            <p:ph type="title"/>
          </p:nvPr>
        </p:nvSpPr>
        <p:spPr>
          <a:xfrm>
            <a:off x="1522413" y="381000"/>
            <a:ext cx="9144001" cy="762000"/>
          </a:xfrm>
        </p:spPr>
        <p:txBody>
          <a:bodyPr/>
          <a:lstStyle/>
          <a:p>
            <a:r>
              <a:rPr lang="en-US"/>
              <a:t>MMR</a:t>
            </a:r>
          </a:p>
        </p:txBody>
      </p:sp>
      <p:sp>
        <p:nvSpPr>
          <p:cNvPr id="3" name="Content Placeholder 2">
            <a:extLst>
              <a:ext uri="{FF2B5EF4-FFF2-40B4-BE49-F238E27FC236}">
                <a16:creationId xmlns:a16="http://schemas.microsoft.com/office/drawing/2014/main" id="{7CA6B1B1-F2E7-4F9E-B6F5-3E6C146C51FD}"/>
              </a:ext>
            </a:extLst>
          </p:cNvPr>
          <p:cNvSpPr>
            <a:spLocks noGrp="1"/>
          </p:cNvSpPr>
          <p:nvPr>
            <p:ph idx="1"/>
          </p:nvPr>
        </p:nvSpPr>
        <p:spPr>
          <a:xfrm>
            <a:off x="1103312" y="1524000"/>
            <a:ext cx="10248900" cy="4114801"/>
          </a:xfrm>
        </p:spPr>
        <p:txBody>
          <a:bodyPr>
            <a:normAutofit fontScale="92500" lnSpcReduction="20000"/>
          </a:bodyPr>
          <a:lstStyle/>
          <a:p>
            <a:pPr marL="0" indent="0">
              <a:buNone/>
            </a:pPr>
            <a:r>
              <a:rPr lang="en-US" dirty="0"/>
              <a:t>Measles resurgent in 2025- highest since Measles declared eliminated in 2000</a:t>
            </a:r>
          </a:p>
          <a:p>
            <a:r>
              <a:rPr lang="en-US" dirty="0"/>
              <a:t>Most cases imported by unvaccinated/under-vaccinated US travelers</a:t>
            </a:r>
          </a:p>
          <a:p>
            <a:r>
              <a:rPr lang="en-US" dirty="0"/>
              <a:t>MMR is safe and highly effective live-attenuated vaccine [93-97% effective]</a:t>
            </a:r>
          </a:p>
          <a:p>
            <a:pPr lvl="1"/>
            <a:r>
              <a:rPr lang="en-US" sz="2200" dirty="0"/>
              <a:t>Should not be given in pregnancy or immune suppression</a:t>
            </a:r>
          </a:p>
          <a:p>
            <a:r>
              <a:rPr lang="en-US" dirty="0"/>
              <a:t>All adults born after 1957 should be immunized with [1+ doses] MMR</a:t>
            </a:r>
          </a:p>
          <a:p>
            <a:pPr lvl="1"/>
            <a:r>
              <a:rPr lang="en-US" sz="2400" dirty="0"/>
              <a:t>Adults in risk groups [including HCP] need vaccination unless immune</a:t>
            </a:r>
          </a:p>
          <a:p>
            <a:r>
              <a:rPr lang="en-US" dirty="0"/>
              <a:t>Routine infant vaccination with MMR starts at 12 months</a:t>
            </a:r>
          </a:p>
          <a:p>
            <a:r>
              <a:rPr lang="en-US" dirty="0"/>
              <a:t>MMR is recommended for ALL unvaccinated US travelers &gt; 6 months of age who are not pregnant or immune suppressed</a:t>
            </a:r>
          </a:p>
          <a:p>
            <a:pPr lvl="1"/>
            <a:r>
              <a:rPr lang="en-US" dirty="0"/>
              <a:t>Vaccinate vs titer…</a:t>
            </a:r>
          </a:p>
        </p:txBody>
      </p:sp>
      <p:sp>
        <p:nvSpPr>
          <p:cNvPr id="4" name="TextBox 3">
            <a:extLst>
              <a:ext uri="{FF2B5EF4-FFF2-40B4-BE49-F238E27FC236}">
                <a16:creationId xmlns:a16="http://schemas.microsoft.com/office/drawing/2014/main" id="{7CCD2089-7103-4C6D-0A23-EF0E8F3FC877}"/>
              </a:ext>
            </a:extLst>
          </p:cNvPr>
          <p:cNvSpPr txBox="1"/>
          <p:nvPr/>
        </p:nvSpPr>
        <p:spPr>
          <a:xfrm>
            <a:off x="3084511" y="6292334"/>
            <a:ext cx="6019800" cy="307777"/>
          </a:xfrm>
          <a:prstGeom prst="rect">
            <a:avLst/>
          </a:prstGeom>
          <a:noFill/>
        </p:spPr>
        <p:txBody>
          <a:bodyPr wrap="square" rtlCol="0">
            <a:spAutoFit/>
          </a:bodyPr>
          <a:lstStyle/>
          <a:p>
            <a:r>
              <a:rPr lang="en-US" sz="1400">
                <a:hlinkClick r:id="rId2"/>
              </a:rPr>
              <a:t>https://www.cdc.gov/measles/data-research/index.html</a:t>
            </a:r>
            <a:r>
              <a:rPr lang="en-US" sz="1400"/>
              <a:t> </a:t>
            </a:r>
          </a:p>
        </p:txBody>
      </p:sp>
    </p:spTree>
    <p:extLst>
      <p:ext uri="{BB962C8B-B14F-4D97-AF65-F5344CB8AC3E}">
        <p14:creationId xmlns:p14="http://schemas.microsoft.com/office/powerpoint/2010/main" val="265995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82DD-2BC7-3371-5203-3EE7EE84E254}"/>
              </a:ext>
            </a:extLst>
          </p:cNvPr>
          <p:cNvSpPr>
            <a:spLocks noGrp="1"/>
          </p:cNvSpPr>
          <p:nvPr>
            <p:ph type="title"/>
          </p:nvPr>
        </p:nvSpPr>
        <p:spPr>
          <a:xfrm>
            <a:off x="1522413" y="381000"/>
            <a:ext cx="9144001" cy="926672"/>
          </a:xfrm>
        </p:spPr>
        <p:txBody>
          <a:bodyPr/>
          <a:lstStyle/>
          <a:p>
            <a:r>
              <a:rPr lang="en-US"/>
              <a:t>Polio</a:t>
            </a:r>
          </a:p>
        </p:txBody>
      </p:sp>
      <p:sp>
        <p:nvSpPr>
          <p:cNvPr id="3" name="Content Placeholder 2">
            <a:extLst>
              <a:ext uri="{FF2B5EF4-FFF2-40B4-BE49-F238E27FC236}">
                <a16:creationId xmlns:a16="http://schemas.microsoft.com/office/drawing/2014/main" id="{779905D6-B0AD-C99A-061B-59C7ACE16E7A}"/>
              </a:ext>
            </a:extLst>
          </p:cNvPr>
          <p:cNvSpPr>
            <a:spLocks noGrp="1"/>
          </p:cNvSpPr>
          <p:nvPr>
            <p:ph idx="1"/>
          </p:nvPr>
        </p:nvSpPr>
        <p:spPr>
          <a:xfrm>
            <a:off x="836613" y="2057400"/>
            <a:ext cx="10591800" cy="3253575"/>
          </a:xfrm>
        </p:spPr>
        <p:txBody>
          <a:bodyPr>
            <a:normAutofit fontScale="92500" lnSpcReduction="10000"/>
          </a:bodyPr>
          <a:lstStyle/>
          <a:p>
            <a:pPr marL="0" indent="0">
              <a:buNone/>
            </a:pPr>
            <a:r>
              <a:rPr lang="en-US"/>
              <a:t>Imported case-linked outbreak in NY/NJ in 2022, 1 paralytic case</a:t>
            </a:r>
          </a:p>
          <a:p>
            <a:endParaRPr lang="en-US"/>
          </a:p>
          <a:p>
            <a:r>
              <a:rPr lang="en-US"/>
              <a:t>US only uses inactivated vaccine [IPV] since 1990’s</a:t>
            </a:r>
          </a:p>
          <a:p>
            <a:r>
              <a:rPr lang="en-US"/>
              <a:t>Most worldwide disease now is VAPP [Vaccine-Associated Paralytic Polio]</a:t>
            </a:r>
          </a:p>
          <a:p>
            <a:pPr lvl="1"/>
            <a:r>
              <a:rPr lang="en-US" sz="2200"/>
              <a:t>Reversion to virulence of LAIV OPV strains</a:t>
            </a:r>
          </a:p>
          <a:p>
            <a:r>
              <a:rPr lang="en-US"/>
              <a:t>1 dose IPV recommended for persons in outbreak or travel to at-risk destination</a:t>
            </a:r>
          </a:p>
          <a:p>
            <a:pPr lvl="1"/>
            <a:r>
              <a:rPr lang="en-US"/>
              <a:t>Travel warnings for many countries -including a few in EU- due to Polio cases…</a:t>
            </a:r>
          </a:p>
        </p:txBody>
      </p:sp>
      <p:sp>
        <p:nvSpPr>
          <p:cNvPr id="4" name="Slide Number Placeholder 3">
            <a:extLst>
              <a:ext uri="{FF2B5EF4-FFF2-40B4-BE49-F238E27FC236}">
                <a16:creationId xmlns:a16="http://schemas.microsoft.com/office/drawing/2014/main" id="{149B74A3-D794-4D02-BDA5-3757D6DF5E5B}"/>
              </a:ext>
            </a:extLst>
          </p:cNvPr>
          <p:cNvSpPr>
            <a:spLocks noGrp="1"/>
          </p:cNvSpPr>
          <p:nvPr>
            <p:ph type="sldNum" sz="quarter" idx="12"/>
          </p:nvPr>
        </p:nvSpPr>
        <p:spPr/>
        <p:txBody>
          <a:bodyPr/>
          <a:lstStyle/>
          <a:p>
            <a:fld id="{8A7A6979-0714-4377-B894-6BE4C2D6E202}" type="slidenum">
              <a:rPr lang="en-US" smtClean="0"/>
              <a:pPr/>
              <a:t>28</a:t>
            </a:fld>
            <a:endParaRPr lang="en-US"/>
          </a:p>
        </p:txBody>
      </p:sp>
    </p:spTree>
    <p:extLst>
      <p:ext uri="{BB962C8B-B14F-4D97-AF65-F5344CB8AC3E}">
        <p14:creationId xmlns:p14="http://schemas.microsoft.com/office/powerpoint/2010/main" val="8872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EC94-1B03-42FE-9DF8-D235331A253F}"/>
              </a:ext>
            </a:extLst>
          </p:cNvPr>
          <p:cNvSpPr>
            <a:spLocks noGrp="1"/>
          </p:cNvSpPr>
          <p:nvPr>
            <p:ph type="title"/>
          </p:nvPr>
        </p:nvSpPr>
        <p:spPr/>
        <p:txBody>
          <a:bodyPr/>
          <a:lstStyle/>
          <a:p>
            <a:r>
              <a:rPr lang="en-US"/>
              <a:t>Less-Common Senior Vaccinations</a:t>
            </a:r>
          </a:p>
        </p:txBody>
      </p:sp>
    </p:spTree>
    <p:extLst>
      <p:ext uri="{BB962C8B-B14F-4D97-AF65-F5344CB8AC3E}">
        <p14:creationId xmlns:p14="http://schemas.microsoft.com/office/powerpoint/2010/main" val="7981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Adult Immunization 2026</a:t>
            </a:r>
          </a:p>
        </p:txBody>
      </p:sp>
      <p:sp>
        <p:nvSpPr>
          <p:cNvPr id="14" name="Content Placeholder 13"/>
          <p:cNvSpPr>
            <a:spLocks noGrp="1"/>
          </p:cNvSpPr>
          <p:nvPr>
            <p:ph idx="1"/>
          </p:nvPr>
        </p:nvSpPr>
        <p:spPr/>
        <p:txBody>
          <a:bodyPr/>
          <a:lstStyle/>
          <a:p>
            <a:r>
              <a:rPr lang="en-US"/>
              <a:t>Environment and Communication</a:t>
            </a:r>
          </a:p>
          <a:p>
            <a:r>
              <a:rPr lang="en-US"/>
              <a:t>Vaccination Updates</a:t>
            </a:r>
          </a:p>
          <a:p>
            <a:r>
              <a:rPr lang="en-US"/>
              <a:t>Additional Considerations</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34" y="75278"/>
            <a:ext cx="10321208" cy="839122"/>
          </a:xfrm>
        </p:spPr>
        <p:txBody>
          <a:bodyPr/>
          <a:lstStyle/>
          <a:p>
            <a:r>
              <a:rPr lang="en-US"/>
              <a:t>Hepatitis A Vaccination</a:t>
            </a:r>
          </a:p>
        </p:txBody>
      </p:sp>
      <p:sp>
        <p:nvSpPr>
          <p:cNvPr id="3" name="Content Placeholder 2"/>
          <p:cNvSpPr>
            <a:spLocks noGrp="1"/>
          </p:cNvSpPr>
          <p:nvPr>
            <p:ph sz="quarter" idx="1"/>
          </p:nvPr>
        </p:nvSpPr>
        <p:spPr>
          <a:xfrm>
            <a:off x="1029635" y="1071936"/>
            <a:ext cx="10602786" cy="5252664"/>
          </a:xfrm>
        </p:spPr>
        <p:txBody>
          <a:bodyPr>
            <a:normAutofit fontScale="92500" lnSpcReduction="20000"/>
          </a:bodyPr>
          <a:lstStyle/>
          <a:p>
            <a:r>
              <a:rPr lang="en-US"/>
              <a:t>Recommended for ALL children 		[May 2006, Catch up 6/2019]</a:t>
            </a:r>
          </a:p>
          <a:p>
            <a:r>
              <a:rPr lang="en-US"/>
              <a:t>Homelessness added as an indication 		[2019]</a:t>
            </a:r>
          </a:p>
          <a:p>
            <a:r>
              <a:rPr lang="en-US"/>
              <a:t>Updated risk-based adult recommendation	[July 2020]</a:t>
            </a:r>
          </a:p>
          <a:p>
            <a:pPr lvl="1"/>
            <a:r>
              <a:rPr lang="en-US"/>
              <a:t>Ongoing outbreak assoc. with homelessness, drug use</a:t>
            </a:r>
          </a:p>
          <a:p>
            <a:pPr lvl="1"/>
            <a:r>
              <a:rPr lang="en-US"/>
              <a:t>Clotting factor recipients, daycare and food service workers </a:t>
            </a:r>
            <a:r>
              <a:rPr lang="en-US" i="1" u="sng"/>
              <a:t>removed</a:t>
            </a:r>
          </a:p>
          <a:p>
            <a:pPr marL="231775" lvl="1" indent="0">
              <a:buNone/>
            </a:pPr>
            <a:endParaRPr lang="en-US" i="1" u="sng"/>
          </a:p>
          <a:p>
            <a:pPr marL="457063" lvl="1" indent="0">
              <a:buNone/>
            </a:pPr>
            <a:endParaRPr lang="en-US"/>
          </a:p>
          <a:p>
            <a:pPr marL="457063" lvl="1" indent="0">
              <a:buNone/>
            </a:pPr>
            <a:endParaRPr lang="en-US"/>
          </a:p>
          <a:p>
            <a:pPr marL="457063" lvl="1" indent="0">
              <a:buNone/>
            </a:pPr>
            <a:endParaRPr lang="en-US"/>
          </a:p>
          <a:p>
            <a:pPr marL="228531" lvl="1" indent="0">
              <a:buNone/>
            </a:pPr>
            <a:endParaRPr lang="en-US"/>
          </a:p>
          <a:p>
            <a:endParaRPr lang="en-US"/>
          </a:p>
          <a:p>
            <a:r>
              <a:rPr lang="en-US"/>
              <a:t>Inactivated vaccines:  HAV 2 doses [6 months] or combined HAV/HBV 3 doses* [6 </a:t>
            </a:r>
            <a:r>
              <a:rPr lang="en-US" err="1"/>
              <a:t>mo</a:t>
            </a:r>
            <a:r>
              <a:rPr lang="en-US"/>
              <a:t>] 	Provides &gt;90% long-term immunity to HAV</a:t>
            </a:r>
          </a:p>
        </p:txBody>
      </p:sp>
      <p:sp>
        <p:nvSpPr>
          <p:cNvPr id="5" name="TextBox 4"/>
          <p:cNvSpPr txBox="1"/>
          <p:nvPr/>
        </p:nvSpPr>
        <p:spPr>
          <a:xfrm>
            <a:off x="1669444" y="6397457"/>
            <a:ext cx="7860267" cy="338466"/>
          </a:xfrm>
          <a:prstGeom prst="rect">
            <a:avLst/>
          </a:prstGeom>
          <a:noFill/>
        </p:spPr>
        <p:txBody>
          <a:bodyPr wrap="square" rtlCol="0">
            <a:spAutoFit/>
          </a:bodyPr>
          <a:lstStyle/>
          <a:p>
            <a:pPr marR="72338"/>
            <a:r>
              <a:rPr lang="en-US" sz="1600">
                <a:solidFill>
                  <a:srgbClr val="000000"/>
                </a:solidFill>
                <a:hlinkClick r:id="rId3"/>
              </a:rPr>
              <a:t>https://www.cdc.gov/mmwr/volumes/68/wr/pdfs/mm6806a6-H.pdf</a:t>
            </a:r>
            <a:endParaRPr lang="en-US" sz="1600">
              <a:solidFill>
                <a:srgbClr val="000000"/>
              </a:solidFill>
            </a:endParaRPr>
          </a:p>
        </p:txBody>
      </p:sp>
      <p:sp>
        <p:nvSpPr>
          <p:cNvPr id="6" name="Rectangle 5"/>
          <p:cNvSpPr/>
          <p:nvPr/>
        </p:nvSpPr>
        <p:spPr>
          <a:xfrm>
            <a:off x="846290" y="3931872"/>
            <a:ext cx="10786131" cy="132521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99" b="1" u="sng">
                <a:solidFill>
                  <a:schemeClr val="bg1"/>
                </a:solidFill>
              </a:rPr>
              <a:t>Adult HAV Risk-Based Indications:</a:t>
            </a:r>
            <a:endParaRPr lang="en-US" sz="1699" u="sng">
              <a:solidFill>
                <a:schemeClr val="bg1"/>
              </a:solidFill>
            </a:endParaRPr>
          </a:p>
          <a:p>
            <a:r>
              <a:rPr lang="en-US" sz="1699">
                <a:solidFill>
                  <a:schemeClr val="bg1"/>
                </a:solidFill>
              </a:rPr>
              <a:t>Chronic Liver Disease [</a:t>
            </a:r>
            <a:r>
              <a:rPr lang="en-US" sz="1699" i="1">
                <a:solidFill>
                  <a:schemeClr val="bg1"/>
                </a:solidFill>
              </a:rPr>
              <a:t>including chronic elevation of </a:t>
            </a:r>
            <a:r>
              <a:rPr lang="en-US" sz="1699" i="1" err="1">
                <a:solidFill>
                  <a:schemeClr val="bg1"/>
                </a:solidFill>
              </a:rPr>
              <a:t>transminases</a:t>
            </a:r>
            <a:r>
              <a:rPr lang="en-US" sz="1699" i="1">
                <a:solidFill>
                  <a:schemeClr val="bg1"/>
                </a:solidFill>
              </a:rPr>
              <a:t> w/ and w/o Dx</a:t>
            </a:r>
            <a:r>
              <a:rPr lang="en-US" sz="1699">
                <a:solidFill>
                  <a:schemeClr val="bg1"/>
                </a:solidFill>
              </a:rPr>
              <a:t>]	HIV </a:t>
            </a:r>
          </a:p>
          <a:p>
            <a:r>
              <a:rPr lang="en-US" sz="1699">
                <a:solidFill>
                  <a:schemeClr val="bg1"/>
                </a:solidFill>
              </a:rPr>
              <a:t>Homelessness 						  	MSM</a:t>
            </a:r>
          </a:p>
          <a:p>
            <a:r>
              <a:rPr lang="en-US" sz="1699">
                <a:solidFill>
                  <a:schemeClr val="bg1"/>
                </a:solidFill>
              </a:rPr>
              <a:t>Drug users (Injection and Non-injection)				  	Travelers to ‘at risk’ destination</a:t>
            </a:r>
          </a:p>
          <a:p>
            <a:r>
              <a:rPr lang="en-US" sz="1699">
                <a:solidFill>
                  <a:schemeClr val="bg1"/>
                </a:solidFill>
              </a:rPr>
              <a:t>Residents, staff @ high-risk settings (prison, developmental disability)  		Lab workers at risk</a:t>
            </a:r>
          </a:p>
        </p:txBody>
      </p:sp>
      <p:sp>
        <p:nvSpPr>
          <p:cNvPr id="4" name="TextBox 3">
            <a:extLst>
              <a:ext uri="{FF2B5EF4-FFF2-40B4-BE49-F238E27FC236}">
                <a16:creationId xmlns:a16="http://schemas.microsoft.com/office/drawing/2014/main" id="{3EFF66EC-B584-4397-A6B1-DF933F619871}"/>
              </a:ext>
            </a:extLst>
          </p:cNvPr>
          <p:cNvSpPr txBox="1"/>
          <p:nvPr/>
        </p:nvSpPr>
        <p:spPr>
          <a:xfrm>
            <a:off x="846289" y="3128173"/>
            <a:ext cx="10786131" cy="646163"/>
          </a:xfrm>
          <a:prstGeom prst="rect">
            <a:avLst/>
          </a:prstGeom>
          <a:solidFill>
            <a:schemeClr val="accent1">
              <a:lumMod val="60000"/>
              <a:lumOff val="40000"/>
            </a:schemeClr>
          </a:solidFill>
        </p:spPr>
        <p:txBody>
          <a:bodyPr wrap="square" rtlCol="0">
            <a:spAutoFit/>
          </a:bodyPr>
          <a:lstStyle/>
          <a:p>
            <a:r>
              <a:rPr lang="en-US" sz="1799" b="1" u="sng">
                <a:solidFill>
                  <a:schemeClr val="bg1"/>
                </a:solidFill>
              </a:rPr>
              <a:t>Adult HAV ROUTINE Indications:</a:t>
            </a:r>
            <a:r>
              <a:rPr lang="en-US" sz="1799" b="1">
                <a:solidFill>
                  <a:schemeClr val="bg1"/>
                </a:solidFill>
              </a:rPr>
              <a:t>  </a:t>
            </a:r>
          </a:p>
          <a:p>
            <a:r>
              <a:rPr lang="en-US" sz="1799">
                <a:solidFill>
                  <a:schemeClr val="bg1"/>
                </a:solidFill>
              </a:rPr>
              <a:t>Anyone who desires vaccination/vaccine protection </a:t>
            </a:r>
          </a:p>
        </p:txBody>
      </p:sp>
      <p:sp>
        <p:nvSpPr>
          <p:cNvPr id="7" name="Slide Number Placeholder 6">
            <a:extLst>
              <a:ext uri="{FF2B5EF4-FFF2-40B4-BE49-F238E27FC236}">
                <a16:creationId xmlns:a16="http://schemas.microsoft.com/office/drawing/2014/main" id="{C298CB13-7621-4C50-908A-6E68F9789373}"/>
              </a:ext>
            </a:extLst>
          </p:cNvPr>
          <p:cNvSpPr>
            <a:spLocks noGrp="1"/>
          </p:cNvSpPr>
          <p:nvPr>
            <p:ph type="sldNum" sz="quarter" idx="12"/>
          </p:nvPr>
        </p:nvSpPr>
        <p:spPr/>
        <p:txBody>
          <a:bodyPr/>
          <a:lstStyle/>
          <a:p>
            <a:fld id="{8A7A6979-0714-4377-B894-6BE4C2D6E202}" type="slidenum">
              <a:rPr lang="en-US" smtClean="0"/>
              <a:pPr/>
              <a:t>30</a:t>
            </a:fld>
            <a:endParaRPr lang="en-US"/>
          </a:p>
        </p:txBody>
      </p:sp>
    </p:spTree>
    <p:extLst>
      <p:ext uri="{BB962C8B-B14F-4D97-AF65-F5344CB8AC3E}">
        <p14:creationId xmlns:p14="http://schemas.microsoft.com/office/powerpoint/2010/main" val="39930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4F69-9DE7-1C21-A865-A8D610EEB1E8}"/>
              </a:ext>
            </a:extLst>
          </p:cNvPr>
          <p:cNvSpPr>
            <a:spLocks noGrp="1"/>
          </p:cNvSpPr>
          <p:nvPr>
            <p:ph type="title"/>
          </p:nvPr>
        </p:nvSpPr>
        <p:spPr>
          <a:xfrm>
            <a:off x="1370012" y="38634"/>
            <a:ext cx="7727715" cy="1188410"/>
          </a:xfrm>
        </p:spPr>
        <p:txBody>
          <a:bodyPr/>
          <a:lstStyle/>
          <a:p>
            <a:r>
              <a:rPr lang="en-US"/>
              <a:t>Hepatitis B</a:t>
            </a:r>
          </a:p>
        </p:txBody>
      </p:sp>
      <p:sp>
        <p:nvSpPr>
          <p:cNvPr id="3" name="Content Placeholder 2">
            <a:extLst>
              <a:ext uri="{FF2B5EF4-FFF2-40B4-BE49-F238E27FC236}">
                <a16:creationId xmlns:a16="http://schemas.microsoft.com/office/drawing/2014/main" id="{0E694701-2CEA-2966-F748-CBA2D18EF53F}"/>
              </a:ext>
            </a:extLst>
          </p:cNvPr>
          <p:cNvSpPr>
            <a:spLocks noGrp="1"/>
          </p:cNvSpPr>
          <p:nvPr>
            <p:ph idx="1"/>
          </p:nvPr>
        </p:nvSpPr>
        <p:spPr>
          <a:xfrm>
            <a:off x="684212" y="1690329"/>
            <a:ext cx="10547696" cy="4796528"/>
          </a:xfrm>
        </p:spPr>
        <p:txBody>
          <a:bodyPr>
            <a:noAutofit/>
          </a:bodyPr>
          <a:lstStyle/>
          <a:p>
            <a:r>
              <a:rPr lang="en-US" sz="2199"/>
              <a:t>Routine recommendation for </a:t>
            </a:r>
            <a:r>
              <a:rPr lang="en-US" sz="2199" b="1"/>
              <a:t>everyone to age 59 years</a:t>
            </a:r>
          </a:p>
          <a:p>
            <a:r>
              <a:rPr lang="en-US" sz="2199"/>
              <a:t>Risk-based recommendation for all persons 60+</a:t>
            </a:r>
          </a:p>
          <a:p>
            <a:r>
              <a:rPr lang="en-US" sz="2199"/>
              <a:t>Vaccine response </a:t>
            </a:r>
          </a:p>
          <a:p>
            <a:pPr lvl="1"/>
            <a:r>
              <a:rPr lang="en-US" sz="1799"/>
              <a:t>greatest in infants/children, begins to decline starting in 40’s</a:t>
            </a:r>
          </a:p>
          <a:p>
            <a:pPr lvl="1"/>
            <a:r>
              <a:rPr lang="en-US" sz="1799"/>
              <a:t>Medical conditions [and duration of medical conditions] affects immune response as well</a:t>
            </a:r>
          </a:p>
          <a:p>
            <a:r>
              <a:rPr lang="en-US" sz="2199"/>
              <a:t>Vaccines:	Standard, HD/IC, Polyvalent, TLR-9 Adjuvanted, Combined HAV/HBV</a:t>
            </a:r>
          </a:p>
          <a:p>
            <a:pPr lvl="1"/>
            <a:r>
              <a:rPr lang="en-US" sz="2199"/>
              <a:t>For all but TLR-9 Adjuvanted:  3 doses at 0, 1 </a:t>
            </a:r>
            <a:r>
              <a:rPr lang="en-US" sz="2199" err="1"/>
              <a:t>mo</a:t>
            </a:r>
            <a:r>
              <a:rPr lang="en-US" sz="2199"/>
              <a:t>, 6 </a:t>
            </a:r>
            <a:r>
              <a:rPr lang="en-US" sz="2199" err="1"/>
              <a:t>mo</a:t>
            </a:r>
            <a:r>
              <a:rPr lang="en-US" sz="2199"/>
              <a:t> [and alternate schedules…]</a:t>
            </a:r>
          </a:p>
          <a:p>
            <a:pPr lvl="1"/>
            <a:r>
              <a:rPr lang="en-US" sz="2199"/>
              <a:t>TLR-9 Adjuvanted:  2 doses at 1 month interval</a:t>
            </a:r>
          </a:p>
          <a:p>
            <a:r>
              <a:rPr lang="en-US" sz="2199"/>
              <a:t>Serology is used to assess immunity [surrogate of protection] 					but primary immunity is cell mediated [which is not easily measured].</a:t>
            </a:r>
          </a:p>
        </p:txBody>
      </p:sp>
      <p:sp>
        <p:nvSpPr>
          <p:cNvPr id="4" name="Slide Number Placeholder 3">
            <a:extLst>
              <a:ext uri="{FF2B5EF4-FFF2-40B4-BE49-F238E27FC236}">
                <a16:creationId xmlns:a16="http://schemas.microsoft.com/office/drawing/2014/main" id="{E3CB1B57-3AE8-4909-939B-445A569BC786}"/>
              </a:ext>
            </a:extLst>
          </p:cNvPr>
          <p:cNvSpPr>
            <a:spLocks noGrp="1"/>
          </p:cNvSpPr>
          <p:nvPr>
            <p:ph type="sldNum" sz="quarter" idx="12"/>
          </p:nvPr>
        </p:nvSpPr>
        <p:spPr/>
        <p:txBody>
          <a:bodyPr/>
          <a:lstStyle/>
          <a:p>
            <a:pPr algn="ctr" defTabSz="457063">
              <a:defRPr/>
            </a:pPr>
            <a:fld id="{8A7A6979-0714-4377-B894-6BE4C2D6E202}" type="slidenum">
              <a:rPr lang="en-US">
                <a:solidFill>
                  <a:srgbClr val="FFFFFF"/>
                </a:solidFill>
                <a:latin typeface="Gill Sans MT" panose="020B0502020104020203"/>
              </a:rPr>
              <a:pPr algn="ctr" defTabSz="457063">
                <a:defRPr/>
              </a:pPr>
              <a:t>31</a:t>
            </a:fld>
            <a:endParaRPr lang="en-US">
              <a:solidFill>
                <a:srgbClr val="FFFFFF"/>
              </a:solidFill>
              <a:latin typeface="Gill Sans MT" panose="020B0502020104020203"/>
            </a:endParaRPr>
          </a:p>
        </p:txBody>
      </p:sp>
    </p:spTree>
    <p:extLst>
      <p:ext uri="{BB962C8B-B14F-4D97-AF65-F5344CB8AC3E}">
        <p14:creationId xmlns:p14="http://schemas.microsoft.com/office/powerpoint/2010/main" val="7680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90" y="229433"/>
            <a:ext cx="10829936" cy="990342"/>
          </a:xfrm>
        </p:spPr>
        <p:txBody>
          <a:bodyPr>
            <a:normAutofit/>
          </a:bodyPr>
          <a:lstStyle/>
          <a:p>
            <a:r>
              <a:rPr lang="en-US"/>
              <a:t>Hepatitis B: Adults &gt;60 years</a:t>
            </a:r>
          </a:p>
        </p:txBody>
      </p:sp>
      <p:sp>
        <p:nvSpPr>
          <p:cNvPr id="3" name="Content Placeholder 2"/>
          <p:cNvSpPr>
            <a:spLocks noGrp="1"/>
          </p:cNvSpPr>
          <p:nvPr>
            <p:ph sz="quarter" idx="1"/>
          </p:nvPr>
        </p:nvSpPr>
        <p:spPr>
          <a:xfrm>
            <a:off x="1138417" y="1301923"/>
            <a:ext cx="10579081" cy="5188486"/>
          </a:xfrm>
        </p:spPr>
        <p:txBody>
          <a:bodyPr>
            <a:normAutofit/>
          </a:bodyPr>
          <a:lstStyle/>
          <a:p>
            <a:pPr>
              <a:spcBef>
                <a:spcPts val="0"/>
              </a:spcBef>
            </a:pPr>
            <a:r>
              <a:rPr lang="en-US" sz="1866" b="1" dirty="0"/>
              <a:t>Adults 60+ without risk factors MAY be vaccinated to prevent </a:t>
            </a:r>
            <a:r>
              <a:rPr lang="en-US" sz="1866" dirty="0"/>
              <a:t>hepatitis B </a:t>
            </a:r>
            <a:endParaRPr lang="en-US" sz="1866" b="1" dirty="0"/>
          </a:p>
          <a:p>
            <a:pPr>
              <a:spcBef>
                <a:spcPts val="0"/>
              </a:spcBef>
            </a:pPr>
            <a:r>
              <a:rPr lang="en-US" sz="1866" b="1" dirty="0"/>
              <a:t>Behavioral and social:</a:t>
            </a:r>
            <a:r>
              <a:rPr lang="en-US" sz="1866" dirty="0"/>
              <a:t>	</a:t>
            </a:r>
          </a:p>
          <a:p>
            <a:pPr lvl="1">
              <a:spcBef>
                <a:spcPts val="0"/>
              </a:spcBef>
            </a:pPr>
            <a:r>
              <a:rPr lang="en-US" sz="1866" dirty="0"/>
              <a:t>&gt;1 sex partner in 6 months</a:t>
            </a:r>
          </a:p>
          <a:p>
            <a:pPr lvl="1">
              <a:spcBef>
                <a:spcPts val="0"/>
              </a:spcBef>
            </a:pPr>
            <a:r>
              <a:rPr lang="en-US" sz="1866" dirty="0"/>
              <a:t>People seeking STD evaluation or treatment</a:t>
            </a:r>
          </a:p>
          <a:p>
            <a:pPr lvl="1">
              <a:spcBef>
                <a:spcPts val="0"/>
              </a:spcBef>
            </a:pPr>
            <a:r>
              <a:rPr lang="en-US" sz="1866" dirty="0"/>
              <a:t>Household contacts and sexual partners of HBsAg+ people</a:t>
            </a:r>
          </a:p>
          <a:p>
            <a:pPr lvl="1">
              <a:spcBef>
                <a:spcPts val="0"/>
              </a:spcBef>
            </a:pPr>
            <a:r>
              <a:rPr lang="en-US" sz="1866" dirty="0"/>
              <a:t>MSM</a:t>
            </a:r>
          </a:p>
          <a:p>
            <a:pPr lvl="1">
              <a:spcBef>
                <a:spcPts val="0"/>
              </a:spcBef>
            </a:pPr>
            <a:r>
              <a:rPr lang="en-US" sz="1866" dirty="0"/>
              <a:t>IVDU [current or recent]</a:t>
            </a:r>
          </a:p>
          <a:p>
            <a:pPr lvl="1">
              <a:spcBef>
                <a:spcPts val="0"/>
              </a:spcBef>
            </a:pPr>
            <a:r>
              <a:rPr lang="en-US" sz="1866" dirty="0"/>
              <a:t>Incarcerated persons</a:t>
            </a:r>
          </a:p>
          <a:p>
            <a:pPr>
              <a:spcBef>
                <a:spcPts val="0"/>
              </a:spcBef>
            </a:pPr>
            <a:r>
              <a:rPr lang="en-US" sz="1866" b="1" dirty="0"/>
              <a:t>Occupational</a:t>
            </a:r>
          </a:p>
          <a:p>
            <a:pPr lvl="1">
              <a:spcBef>
                <a:spcPts val="0"/>
              </a:spcBef>
            </a:pPr>
            <a:r>
              <a:rPr lang="en-US" sz="1866" dirty="0"/>
              <a:t> Health care, public safety workers, staff working with developmentally disabled</a:t>
            </a:r>
          </a:p>
          <a:p>
            <a:pPr>
              <a:spcBef>
                <a:spcPts val="0"/>
              </a:spcBef>
            </a:pPr>
            <a:r>
              <a:rPr lang="en-US" sz="1866" b="1" dirty="0"/>
              <a:t>Medical </a:t>
            </a:r>
            <a:r>
              <a:rPr lang="en-US" sz="1866" dirty="0"/>
              <a:t> </a:t>
            </a:r>
          </a:p>
          <a:p>
            <a:pPr lvl="1">
              <a:spcBef>
                <a:spcPts val="0"/>
              </a:spcBef>
            </a:pPr>
            <a:r>
              <a:rPr lang="en-US" sz="1866" dirty="0"/>
              <a:t>Persons with Diabetes mellitus  at MD discretion </a:t>
            </a:r>
          </a:p>
          <a:p>
            <a:pPr lvl="1">
              <a:spcBef>
                <a:spcPts val="0"/>
              </a:spcBef>
            </a:pPr>
            <a:r>
              <a:rPr lang="en-US" sz="1866" dirty="0"/>
              <a:t>Persons with (any) chronic liver disease </a:t>
            </a:r>
          </a:p>
          <a:p>
            <a:pPr marL="457063" lvl="1" indent="0">
              <a:spcBef>
                <a:spcPts val="0"/>
              </a:spcBef>
              <a:buNone/>
            </a:pPr>
            <a:r>
              <a:rPr lang="en-US" sz="1866" dirty="0"/>
              <a:t>	[incl. HCV, cirrhosis, NASH/fatty liver, alcoholic liver </a:t>
            </a:r>
            <a:r>
              <a:rPr lang="en-US" sz="1866" dirty="0" err="1"/>
              <a:t>dz</a:t>
            </a:r>
            <a:r>
              <a:rPr lang="en-US" sz="1866" dirty="0"/>
              <a:t>, autoimmune hepatitis, ^ transaminases]</a:t>
            </a:r>
          </a:p>
          <a:p>
            <a:pPr lvl="1">
              <a:spcBef>
                <a:spcPts val="0"/>
              </a:spcBef>
            </a:pPr>
            <a:r>
              <a:rPr lang="en-US" sz="1866" dirty="0"/>
              <a:t>Persons living with HIV</a:t>
            </a:r>
          </a:p>
          <a:p>
            <a:pPr lvl="1">
              <a:spcBef>
                <a:spcPts val="0"/>
              </a:spcBef>
            </a:pPr>
            <a:r>
              <a:rPr lang="en-US" sz="1866" dirty="0"/>
              <a:t>Dialysis patients (</a:t>
            </a:r>
            <a:r>
              <a:rPr lang="en-US" sz="1866" dirty="0" err="1"/>
              <a:t>Hemo</a:t>
            </a:r>
            <a:r>
              <a:rPr lang="en-US" sz="1866" dirty="0"/>
              <a:t>- and Peritoneal) and ESRD patients pre-dialysis</a:t>
            </a:r>
          </a:p>
          <a:p>
            <a:pPr>
              <a:spcBef>
                <a:spcPts val="0"/>
              </a:spcBef>
            </a:pPr>
            <a:r>
              <a:rPr lang="en-US" sz="1866" b="1" dirty="0"/>
              <a:t>International Travel</a:t>
            </a:r>
            <a:r>
              <a:rPr lang="en-US" sz="1866" dirty="0"/>
              <a:t>:  destination with endemic HBV (community prevalence </a:t>
            </a:r>
            <a:r>
              <a:rPr lang="en-US" sz="1866" u="sng" dirty="0"/>
              <a:t>&gt;</a:t>
            </a:r>
            <a:r>
              <a:rPr lang="en-US" sz="1866" dirty="0"/>
              <a:t> 2%)</a:t>
            </a:r>
          </a:p>
          <a:p>
            <a:pPr marL="0" indent="0">
              <a:buNone/>
            </a:pPr>
            <a:endParaRPr lang="en-US" dirty="0"/>
          </a:p>
        </p:txBody>
      </p:sp>
      <p:sp>
        <p:nvSpPr>
          <p:cNvPr id="5" name="TextBox 4">
            <a:extLst>
              <a:ext uri="{FF2B5EF4-FFF2-40B4-BE49-F238E27FC236}">
                <a16:creationId xmlns:a16="http://schemas.microsoft.com/office/drawing/2014/main" id="{9B639AEF-AFF0-4F12-A0E6-29ABD6E1CEC0}"/>
              </a:ext>
            </a:extLst>
          </p:cNvPr>
          <p:cNvSpPr txBox="1"/>
          <p:nvPr/>
        </p:nvSpPr>
        <p:spPr>
          <a:xfrm>
            <a:off x="1979113" y="6418709"/>
            <a:ext cx="7209627" cy="307697"/>
          </a:xfrm>
          <a:prstGeom prst="rect">
            <a:avLst/>
          </a:prstGeom>
          <a:noFill/>
        </p:spPr>
        <p:txBody>
          <a:bodyPr wrap="square" rtlCol="0">
            <a:spAutoFit/>
          </a:bodyPr>
          <a:lstStyle/>
          <a:p>
            <a:pPr defTabSz="457063">
              <a:defRPr/>
            </a:pPr>
            <a:r>
              <a:rPr lang="en-US" sz="1400">
                <a:solidFill>
                  <a:srgbClr val="000000"/>
                </a:solidFill>
                <a:latin typeface="Calibri" panose="020F0502020204030204" pitchFamily="34" charset="0"/>
                <a:cs typeface="Calibri" panose="020F0502020204030204" pitchFamily="34" charset="0"/>
                <a:hlinkClick r:id="rId3"/>
              </a:rPr>
              <a:t>https://www.cdc.gov/mmwr/volumes/71/wr/mm7113a1.htm</a:t>
            </a:r>
            <a:r>
              <a:rPr lang="en-US" sz="1400">
                <a:solidFill>
                  <a:srgbClr val="000000"/>
                </a:solidFill>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0E47AE65-5630-474F-A927-5B3DE6B2D910}"/>
              </a:ext>
            </a:extLst>
          </p:cNvPr>
          <p:cNvSpPr>
            <a:spLocks noGrp="1"/>
          </p:cNvSpPr>
          <p:nvPr>
            <p:ph type="sldNum" sz="quarter" idx="12"/>
          </p:nvPr>
        </p:nvSpPr>
        <p:spPr/>
        <p:txBody>
          <a:bodyPr/>
          <a:lstStyle/>
          <a:p>
            <a:pPr algn="ctr" defTabSz="457063">
              <a:defRPr/>
            </a:pPr>
            <a:fld id="{8A7A6979-0714-4377-B894-6BE4C2D6E202}" type="slidenum">
              <a:rPr lang="en-US">
                <a:solidFill>
                  <a:srgbClr val="FFFFFF"/>
                </a:solidFill>
                <a:latin typeface="Gill Sans MT" panose="020B0502020104020203"/>
              </a:rPr>
              <a:pPr algn="ctr" defTabSz="457063">
                <a:defRPr/>
              </a:pPr>
              <a:t>32</a:t>
            </a:fld>
            <a:endParaRPr lang="en-US">
              <a:solidFill>
                <a:srgbClr val="FFFFFF"/>
              </a:solidFill>
              <a:latin typeface="Gill Sans MT" panose="020B0502020104020203"/>
            </a:endParaRPr>
          </a:p>
        </p:txBody>
      </p:sp>
    </p:spTree>
    <p:extLst>
      <p:ext uri="{BB962C8B-B14F-4D97-AF65-F5344CB8AC3E}">
        <p14:creationId xmlns:p14="http://schemas.microsoft.com/office/powerpoint/2010/main" val="50635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46" y="225316"/>
            <a:ext cx="9598700" cy="835366"/>
          </a:xfrm>
        </p:spPr>
        <p:txBody>
          <a:bodyPr/>
          <a:lstStyle/>
          <a:p>
            <a:r>
              <a:rPr lang="en-US"/>
              <a:t>Challenges in Hepatitis B vaccination</a:t>
            </a:r>
          </a:p>
        </p:txBody>
      </p:sp>
      <p:sp>
        <p:nvSpPr>
          <p:cNvPr id="3" name="Content Placeholder 2"/>
          <p:cNvSpPr>
            <a:spLocks noGrp="1"/>
          </p:cNvSpPr>
          <p:nvPr>
            <p:ph sz="quarter" idx="1"/>
          </p:nvPr>
        </p:nvSpPr>
        <p:spPr>
          <a:xfrm>
            <a:off x="760412" y="1203890"/>
            <a:ext cx="10901759" cy="4894616"/>
          </a:xfrm>
        </p:spPr>
        <p:txBody>
          <a:bodyPr>
            <a:normAutofit fontScale="77500" lnSpcReduction="20000"/>
          </a:bodyPr>
          <a:lstStyle/>
          <a:p>
            <a:r>
              <a:rPr lang="en-US" sz="2399"/>
              <a:t>Response to standard Hepatitis B vaccines lower in patients with:</a:t>
            </a:r>
          </a:p>
          <a:p>
            <a:pPr lvl="1">
              <a:buFont typeface="Wingdings" panose="05000000000000000000" pitchFamily="2" charset="2"/>
              <a:buChar char="§"/>
            </a:pPr>
            <a:r>
              <a:rPr lang="en-US"/>
              <a:t>Obesity</a:t>
            </a:r>
          </a:p>
          <a:p>
            <a:pPr lvl="1">
              <a:buFont typeface="Wingdings" panose="05000000000000000000" pitchFamily="2" charset="2"/>
              <a:buChar char="§"/>
            </a:pPr>
            <a:r>
              <a:rPr lang="en-US"/>
              <a:t>Diabetes Mellitus [more so with longer duration of disease]</a:t>
            </a:r>
          </a:p>
          <a:p>
            <a:pPr lvl="1">
              <a:buFont typeface="Wingdings" panose="05000000000000000000" pitchFamily="2" charset="2"/>
              <a:buChar char="§"/>
            </a:pPr>
            <a:r>
              <a:rPr lang="en-US"/>
              <a:t>Renal failure</a:t>
            </a:r>
          </a:p>
          <a:p>
            <a:pPr lvl="1">
              <a:buFont typeface="Wingdings" panose="05000000000000000000" pitchFamily="2" charset="2"/>
              <a:buChar char="§"/>
            </a:pPr>
            <a:r>
              <a:rPr lang="en-US"/>
              <a:t>Increasing age</a:t>
            </a:r>
          </a:p>
          <a:p>
            <a:pPr lvl="1">
              <a:buFont typeface="Wingdings" panose="05000000000000000000" pitchFamily="2" charset="2"/>
              <a:buChar char="§"/>
            </a:pPr>
            <a:r>
              <a:rPr lang="en-US"/>
              <a:t>Immune compromising conditions</a:t>
            </a:r>
          </a:p>
          <a:p>
            <a:r>
              <a:rPr lang="en-US" sz="2399"/>
              <a:t>Standard vaccines:  </a:t>
            </a:r>
          </a:p>
          <a:p>
            <a:pPr lvl="1"/>
            <a:r>
              <a:rPr lang="en-US" sz="2399"/>
              <a:t>&gt;90 % response rate for vaccination in adults &lt; 40 years</a:t>
            </a:r>
          </a:p>
          <a:p>
            <a:pPr lvl="1"/>
            <a:r>
              <a:rPr lang="en-US" sz="2399"/>
              <a:t>~75% response rate for vaccination of adults at 60 years</a:t>
            </a:r>
          </a:p>
          <a:p>
            <a:r>
              <a:rPr lang="en-US" sz="2399"/>
              <a:t>ACIP does not recommend a specific vaccine product for HBV immunization </a:t>
            </a:r>
            <a:r>
              <a:rPr lang="en-US" sz="2399" i="1"/>
              <a:t>except immune compromise, hemodialysis </a:t>
            </a:r>
            <a:r>
              <a:rPr lang="en-US" sz="2399"/>
              <a:t>‘Standard vaccines’ v. TLR-</a:t>
            </a:r>
            <a:r>
              <a:rPr lang="en-US" sz="2399" err="1"/>
              <a:t>Adjuvanted</a:t>
            </a:r>
            <a:endParaRPr lang="en-US" sz="2399"/>
          </a:p>
          <a:p>
            <a:pPr lvl="1"/>
            <a:r>
              <a:rPr lang="en-US" sz="2399"/>
              <a:t>STD:  		3 doses at 0, 1, 6 </a:t>
            </a:r>
            <a:r>
              <a:rPr lang="en-US" sz="2399" err="1"/>
              <a:t>mo</a:t>
            </a:r>
            <a:endParaRPr lang="en-US" sz="2399"/>
          </a:p>
          <a:p>
            <a:pPr lvl="1"/>
            <a:r>
              <a:rPr lang="en-US" sz="2399"/>
              <a:t>Renal/IC Dose:	3 doses at 0,1, 6 </a:t>
            </a:r>
            <a:r>
              <a:rPr lang="en-US" sz="2399" err="1"/>
              <a:t>mo</a:t>
            </a:r>
            <a:r>
              <a:rPr lang="en-US" sz="2399"/>
              <a:t>	Titers…</a:t>
            </a:r>
          </a:p>
          <a:p>
            <a:pPr lvl="1"/>
            <a:r>
              <a:rPr lang="en-US" sz="2399" err="1"/>
              <a:t>Adjuvanted</a:t>
            </a:r>
            <a:r>
              <a:rPr lang="en-US" sz="2399"/>
              <a:t>:		2 doses at 0, 1 </a:t>
            </a:r>
            <a:r>
              <a:rPr lang="en-US" sz="2399" err="1"/>
              <a:t>mo</a:t>
            </a:r>
            <a:endParaRPr lang="en-US" sz="2399"/>
          </a:p>
          <a:p>
            <a:pPr lvl="1"/>
            <a:endParaRPr lang="en-US" sz="2399"/>
          </a:p>
          <a:p>
            <a:endParaRPr lang="en-US"/>
          </a:p>
        </p:txBody>
      </p:sp>
      <p:sp>
        <p:nvSpPr>
          <p:cNvPr id="4" name="TextBox 3"/>
          <p:cNvSpPr txBox="1"/>
          <p:nvPr/>
        </p:nvSpPr>
        <p:spPr>
          <a:xfrm>
            <a:off x="2164352" y="6241714"/>
            <a:ext cx="6724601" cy="338466"/>
          </a:xfrm>
          <a:prstGeom prst="rect">
            <a:avLst/>
          </a:prstGeom>
          <a:noFill/>
        </p:spPr>
        <p:txBody>
          <a:bodyPr wrap="square" rtlCol="0">
            <a:spAutoFit/>
          </a:bodyPr>
          <a:lstStyle/>
          <a:p>
            <a:pPr defTabSz="457063">
              <a:defRPr/>
            </a:pPr>
            <a:r>
              <a:rPr lang="en-US" sz="1600">
                <a:solidFill>
                  <a:srgbClr val="000000"/>
                </a:solidFill>
                <a:latin typeface="Gill Sans MT" panose="020B0502020104020203"/>
                <a:hlinkClick r:id="rId2"/>
              </a:rPr>
              <a:t>https://www.cdc.gov/mmwr/volumes/67/rr/rr6701a1.htm</a:t>
            </a:r>
            <a:r>
              <a:rPr lang="en-US" sz="1600">
                <a:solidFill>
                  <a:srgbClr val="000000"/>
                </a:solidFill>
                <a:latin typeface="Gill Sans MT" panose="020B0502020104020203"/>
              </a:rPr>
              <a:t> </a:t>
            </a:r>
          </a:p>
        </p:txBody>
      </p:sp>
      <p:sp>
        <p:nvSpPr>
          <p:cNvPr id="5" name="Slide Number Placeholder 4">
            <a:extLst>
              <a:ext uri="{FF2B5EF4-FFF2-40B4-BE49-F238E27FC236}">
                <a16:creationId xmlns:a16="http://schemas.microsoft.com/office/drawing/2014/main" id="{C0898FA7-BB0C-46E9-83B7-AAC2E44DA8E8}"/>
              </a:ext>
            </a:extLst>
          </p:cNvPr>
          <p:cNvSpPr>
            <a:spLocks noGrp="1"/>
          </p:cNvSpPr>
          <p:nvPr>
            <p:ph type="sldNum" sz="quarter" idx="12"/>
          </p:nvPr>
        </p:nvSpPr>
        <p:spPr/>
        <p:txBody>
          <a:bodyPr/>
          <a:lstStyle/>
          <a:p>
            <a:pPr algn="ctr" defTabSz="457063">
              <a:defRPr/>
            </a:pPr>
            <a:fld id="{8A7A6979-0714-4377-B894-6BE4C2D6E202}" type="slidenum">
              <a:rPr lang="en-US">
                <a:solidFill>
                  <a:srgbClr val="FFFFFF"/>
                </a:solidFill>
                <a:latin typeface="Gill Sans MT" panose="020B0502020104020203"/>
              </a:rPr>
              <a:pPr algn="ctr" defTabSz="457063">
                <a:defRPr/>
              </a:pPr>
              <a:t>33</a:t>
            </a:fld>
            <a:endParaRPr lang="en-US">
              <a:solidFill>
                <a:srgbClr val="FFFFFF"/>
              </a:solidFill>
              <a:latin typeface="Gill Sans MT" panose="020B0502020104020203"/>
            </a:endParaRPr>
          </a:p>
        </p:txBody>
      </p:sp>
    </p:spTree>
    <p:extLst>
      <p:ext uri="{BB962C8B-B14F-4D97-AF65-F5344CB8AC3E}">
        <p14:creationId xmlns:p14="http://schemas.microsoft.com/office/powerpoint/2010/main" val="14335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8277-F1AC-D3EB-5FBA-77C0362A3700}"/>
              </a:ext>
            </a:extLst>
          </p:cNvPr>
          <p:cNvSpPr>
            <a:spLocks noGrp="1"/>
          </p:cNvSpPr>
          <p:nvPr>
            <p:ph type="title"/>
          </p:nvPr>
        </p:nvSpPr>
        <p:spPr>
          <a:xfrm>
            <a:off x="1897361" y="220757"/>
            <a:ext cx="7727715" cy="686649"/>
          </a:xfrm>
        </p:spPr>
        <p:txBody>
          <a:bodyPr/>
          <a:lstStyle/>
          <a:p>
            <a:r>
              <a:rPr lang="en-US" err="1"/>
              <a:t>MPox</a:t>
            </a:r>
            <a:endParaRPr lang="en-US"/>
          </a:p>
        </p:txBody>
      </p:sp>
      <p:sp>
        <p:nvSpPr>
          <p:cNvPr id="3" name="Content Placeholder 2">
            <a:extLst>
              <a:ext uri="{FF2B5EF4-FFF2-40B4-BE49-F238E27FC236}">
                <a16:creationId xmlns:a16="http://schemas.microsoft.com/office/drawing/2014/main" id="{DDCE95B2-19B3-BC57-CD01-B3A0990EE63F}"/>
              </a:ext>
            </a:extLst>
          </p:cNvPr>
          <p:cNvSpPr>
            <a:spLocks noGrp="1"/>
          </p:cNvSpPr>
          <p:nvPr>
            <p:ph idx="1"/>
          </p:nvPr>
        </p:nvSpPr>
        <p:spPr>
          <a:xfrm>
            <a:off x="1217612" y="1093067"/>
            <a:ext cx="8972183" cy="2335933"/>
          </a:xfrm>
        </p:spPr>
        <p:txBody>
          <a:bodyPr>
            <a:normAutofit/>
          </a:bodyPr>
          <a:lstStyle/>
          <a:p>
            <a:r>
              <a:rPr lang="en-US" err="1"/>
              <a:t>Jynneos</a:t>
            </a:r>
            <a:r>
              <a:rPr lang="en-US"/>
              <a:t>:  Recommendation in anyone 18+ who is at risk</a:t>
            </a:r>
          </a:p>
          <a:p>
            <a:pPr lvl="1"/>
            <a:r>
              <a:rPr lang="en-US"/>
              <a:t>2 doses at 1 month interval</a:t>
            </a:r>
          </a:p>
          <a:p>
            <a:r>
              <a:rPr lang="en-US"/>
              <a:t>Same vaccine now recommended for smallpox</a:t>
            </a:r>
          </a:p>
          <a:p>
            <a:r>
              <a:rPr lang="en-US"/>
              <a:t>Ongoing outbreaks in Africa with spillover into Europe and beyond…</a:t>
            </a:r>
          </a:p>
          <a:p>
            <a:endParaRPr lang="en-US"/>
          </a:p>
        </p:txBody>
      </p:sp>
      <p:sp>
        <p:nvSpPr>
          <p:cNvPr id="4" name="Rectangle 3">
            <a:extLst>
              <a:ext uri="{FF2B5EF4-FFF2-40B4-BE49-F238E27FC236}">
                <a16:creationId xmlns:a16="http://schemas.microsoft.com/office/drawing/2014/main" id="{D5E1021C-2D05-47D2-8DE1-7766319F4C0C}"/>
              </a:ext>
            </a:extLst>
          </p:cNvPr>
          <p:cNvSpPr/>
          <p:nvPr/>
        </p:nvSpPr>
        <p:spPr>
          <a:xfrm>
            <a:off x="309813" y="3596948"/>
            <a:ext cx="7272209" cy="2618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063">
              <a:defRPr/>
            </a:pPr>
            <a:r>
              <a:rPr lang="en-US" sz="1999" b="1" u="sng">
                <a:solidFill>
                  <a:srgbClr val="000000"/>
                </a:solidFill>
                <a:latin typeface="Gill Sans MT" panose="020B0502020104020203"/>
              </a:rPr>
              <a:t>Indications:</a:t>
            </a:r>
            <a:r>
              <a:rPr lang="en-US" sz="1999" b="1">
                <a:solidFill>
                  <a:srgbClr val="000000"/>
                </a:solidFill>
                <a:latin typeface="Gill Sans MT" panose="020B0502020104020203"/>
              </a:rPr>
              <a:t>  </a:t>
            </a:r>
          </a:p>
          <a:p>
            <a:pPr defTabSz="457063">
              <a:defRPr/>
            </a:pPr>
            <a:r>
              <a:rPr lang="en-US" sz="1799">
                <a:solidFill>
                  <a:srgbClr val="000000"/>
                </a:solidFill>
                <a:latin typeface="Gill Sans MT" panose="020B0502020104020203"/>
              </a:rPr>
              <a:t>Persons who are gay, bisexual, MSM, transgender or nonbinary who have had any of the following in the past 6 months or anticipate any of the following:</a:t>
            </a:r>
          </a:p>
          <a:p>
            <a:pPr defTabSz="457063">
              <a:defRPr/>
            </a:pPr>
            <a:r>
              <a:rPr lang="en-US" sz="1799">
                <a:solidFill>
                  <a:prstClr val="white"/>
                </a:solidFill>
                <a:latin typeface="Gill Sans MT" panose="020B0502020104020203"/>
              </a:rPr>
              <a:t>1 new STD								</a:t>
            </a:r>
          </a:p>
          <a:p>
            <a:pPr defTabSz="457063">
              <a:defRPr/>
            </a:pPr>
            <a:r>
              <a:rPr lang="en-US" sz="1799">
                <a:solidFill>
                  <a:prstClr val="white"/>
                </a:solidFill>
                <a:latin typeface="Gill Sans MT" panose="020B0502020104020203"/>
              </a:rPr>
              <a:t>&gt;1 sexual partner</a:t>
            </a:r>
          </a:p>
          <a:p>
            <a:pPr defTabSz="457063">
              <a:defRPr/>
            </a:pPr>
            <a:r>
              <a:rPr lang="en-US" sz="1799">
                <a:solidFill>
                  <a:prstClr val="white"/>
                </a:solidFill>
                <a:latin typeface="Gill Sans MT" panose="020B0502020104020203"/>
              </a:rPr>
              <a:t>Sex at a commercial venue</a:t>
            </a:r>
          </a:p>
          <a:p>
            <a:pPr defTabSz="457063">
              <a:defRPr/>
            </a:pPr>
            <a:r>
              <a:rPr lang="en-US" sz="1799">
                <a:solidFill>
                  <a:prstClr val="white"/>
                </a:solidFill>
                <a:latin typeface="Gill Sans MT" panose="020B0502020104020203"/>
              </a:rPr>
              <a:t>Sex in association with large public event in area where </a:t>
            </a:r>
            <a:r>
              <a:rPr lang="en-US" sz="1799" err="1">
                <a:solidFill>
                  <a:prstClr val="white"/>
                </a:solidFill>
                <a:latin typeface="Gill Sans MT" panose="020B0502020104020203"/>
              </a:rPr>
              <a:t>MPox</a:t>
            </a:r>
            <a:r>
              <a:rPr lang="en-US" sz="1799">
                <a:solidFill>
                  <a:prstClr val="white"/>
                </a:solidFill>
                <a:latin typeface="Gill Sans MT" panose="020B0502020104020203"/>
              </a:rPr>
              <a:t> is occurring</a:t>
            </a:r>
          </a:p>
          <a:p>
            <a:pPr defTabSz="457063">
              <a:defRPr/>
            </a:pPr>
            <a:r>
              <a:rPr lang="en-US" sz="1799">
                <a:solidFill>
                  <a:prstClr val="white"/>
                </a:solidFill>
                <a:latin typeface="Gill Sans MT" panose="020B0502020104020203"/>
              </a:rPr>
              <a:t>Sexual partners of persons in any of these groups</a:t>
            </a:r>
          </a:p>
        </p:txBody>
      </p:sp>
      <p:sp>
        <p:nvSpPr>
          <p:cNvPr id="5" name="Rectangle 4">
            <a:extLst>
              <a:ext uri="{FF2B5EF4-FFF2-40B4-BE49-F238E27FC236}">
                <a16:creationId xmlns:a16="http://schemas.microsoft.com/office/drawing/2014/main" id="{C7FAA05C-9227-467F-89FC-30D3B61C38AB}"/>
              </a:ext>
            </a:extLst>
          </p:cNvPr>
          <p:cNvSpPr/>
          <p:nvPr/>
        </p:nvSpPr>
        <p:spPr>
          <a:xfrm>
            <a:off x="7734426" y="3986228"/>
            <a:ext cx="4144586" cy="15374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063">
              <a:defRPr/>
            </a:pPr>
            <a:r>
              <a:rPr lang="en-US" sz="1799">
                <a:solidFill>
                  <a:srgbClr val="000000"/>
                </a:solidFill>
                <a:latin typeface="Gill Sans MT" panose="020B0502020104020203"/>
              </a:rPr>
              <a:t>No current ACIP recommendation in pregnancy.  </a:t>
            </a:r>
          </a:p>
          <a:p>
            <a:pPr defTabSz="457063">
              <a:defRPr/>
            </a:pPr>
            <a:r>
              <a:rPr lang="en-US" sz="1799">
                <a:solidFill>
                  <a:srgbClr val="000000"/>
                </a:solidFill>
                <a:latin typeface="Gill Sans MT" panose="020B0502020104020203"/>
              </a:rPr>
              <a:t>Not recommended routinely for potential occupation exposure in HCW except in rare circumstance (i.e. no PPE available).</a:t>
            </a:r>
          </a:p>
        </p:txBody>
      </p:sp>
      <p:sp>
        <p:nvSpPr>
          <p:cNvPr id="6" name="TextBox 5">
            <a:extLst>
              <a:ext uri="{FF2B5EF4-FFF2-40B4-BE49-F238E27FC236}">
                <a16:creationId xmlns:a16="http://schemas.microsoft.com/office/drawing/2014/main" id="{883D7B16-CD2E-40C4-9D42-2524F730DB64}"/>
              </a:ext>
            </a:extLst>
          </p:cNvPr>
          <p:cNvSpPr txBox="1"/>
          <p:nvPr/>
        </p:nvSpPr>
        <p:spPr>
          <a:xfrm>
            <a:off x="7734426" y="6215139"/>
            <a:ext cx="4218155" cy="523084"/>
          </a:xfrm>
          <a:prstGeom prst="rect">
            <a:avLst/>
          </a:prstGeom>
          <a:noFill/>
        </p:spPr>
        <p:txBody>
          <a:bodyPr wrap="square" rtlCol="0">
            <a:spAutoFit/>
          </a:bodyPr>
          <a:lstStyle/>
          <a:p>
            <a:pPr defTabSz="457063">
              <a:defRPr/>
            </a:pPr>
            <a:r>
              <a:rPr lang="en-US" sz="1400" u="sng">
                <a:solidFill>
                  <a:srgbClr val="000000"/>
                </a:solidFill>
                <a:latin typeface="Gill Sans MT" panose="020B0502020104020203"/>
                <a:hlinkClick r:id="rId2"/>
              </a:rPr>
              <a:t>www.cdc.gov/vaccines/acip/meetings/downloads/slides-2023-10-25-26/04-MPOX-Rao-508.pdf</a:t>
            </a:r>
            <a:endParaRPr lang="en-US" sz="1400">
              <a:solidFill>
                <a:srgbClr val="000000"/>
              </a:solidFill>
              <a:latin typeface="Gill Sans MT" panose="020B0502020104020203"/>
            </a:endParaRPr>
          </a:p>
        </p:txBody>
      </p:sp>
      <p:sp>
        <p:nvSpPr>
          <p:cNvPr id="7" name="Slide Number Placeholder 6">
            <a:extLst>
              <a:ext uri="{FF2B5EF4-FFF2-40B4-BE49-F238E27FC236}">
                <a16:creationId xmlns:a16="http://schemas.microsoft.com/office/drawing/2014/main" id="{469AD4B3-5FF9-49B9-987B-6474023C252E}"/>
              </a:ext>
            </a:extLst>
          </p:cNvPr>
          <p:cNvSpPr>
            <a:spLocks noGrp="1"/>
          </p:cNvSpPr>
          <p:nvPr>
            <p:ph type="sldNum" sz="quarter" idx="12"/>
          </p:nvPr>
        </p:nvSpPr>
        <p:spPr/>
        <p:txBody>
          <a:bodyPr/>
          <a:lstStyle/>
          <a:p>
            <a:pPr algn="ctr" defTabSz="457063">
              <a:defRPr/>
            </a:pPr>
            <a:fld id="{8A7A6979-0714-4377-B894-6BE4C2D6E202}" type="slidenum">
              <a:rPr lang="en-US">
                <a:solidFill>
                  <a:srgbClr val="FFFFFF"/>
                </a:solidFill>
                <a:latin typeface="Gill Sans MT" panose="020B0502020104020203"/>
              </a:rPr>
              <a:pPr algn="ctr" defTabSz="457063">
                <a:defRPr/>
              </a:pPr>
              <a:t>34</a:t>
            </a:fld>
            <a:endParaRPr lang="en-US">
              <a:solidFill>
                <a:srgbClr val="FFFFFF"/>
              </a:solidFill>
              <a:latin typeface="Gill Sans MT" panose="020B0502020104020203"/>
            </a:endParaRPr>
          </a:p>
        </p:txBody>
      </p:sp>
    </p:spTree>
    <p:extLst>
      <p:ext uri="{BB962C8B-B14F-4D97-AF65-F5344CB8AC3E}">
        <p14:creationId xmlns:p14="http://schemas.microsoft.com/office/powerpoint/2010/main" val="41218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BEF6-C62B-3F57-948D-D8BCADBE063B}"/>
              </a:ext>
            </a:extLst>
          </p:cNvPr>
          <p:cNvSpPr>
            <a:spLocks noGrp="1"/>
          </p:cNvSpPr>
          <p:nvPr>
            <p:ph type="title"/>
          </p:nvPr>
        </p:nvSpPr>
        <p:spPr>
          <a:xfrm>
            <a:off x="1293812" y="233051"/>
            <a:ext cx="8696984" cy="1044423"/>
          </a:xfrm>
        </p:spPr>
        <p:txBody>
          <a:bodyPr>
            <a:normAutofit fontScale="90000"/>
          </a:bodyPr>
          <a:lstStyle/>
          <a:p>
            <a:r>
              <a:rPr lang="en-US"/>
              <a:t>Meningococcal: </a:t>
            </a:r>
            <a:br>
              <a:rPr lang="en-US"/>
            </a:br>
            <a:r>
              <a:rPr lang="en-US" sz="3100" b="1"/>
              <a:t>Risk based recommendations for adults</a:t>
            </a:r>
            <a:r>
              <a:rPr lang="en-US" b="1"/>
              <a:t>	</a:t>
            </a:r>
            <a:endParaRPr lang="en-US"/>
          </a:p>
        </p:txBody>
      </p:sp>
      <p:sp>
        <p:nvSpPr>
          <p:cNvPr id="3" name="Content Placeholder 2">
            <a:extLst>
              <a:ext uri="{FF2B5EF4-FFF2-40B4-BE49-F238E27FC236}">
                <a16:creationId xmlns:a16="http://schemas.microsoft.com/office/drawing/2014/main" id="{F6DFE66D-3A39-52D2-AA65-06CF58239643}"/>
              </a:ext>
            </a:extLst>
          </p:cNvPr>
          <p:cNvSpPr>
            <a:spLocks noGrp="1"/>
          </p:cNvSpPr>
          <p:nvPr>
            <p:ph idx="1"/>
          </p:nvPr>
        </p:nvSpPr>
        <p:spPr>
          <a:xfrm>
            <a:off x="472488" y="1524979"/>
            <a:ext cx="11308902" cy="4418620"/>
          </a:xfrm>
        </p:spPr>
        <p:txBody>
          <a:bodyPr>
            <a:normAutofit/>
          </a:bodyPr>
          <a:lstStyle/>
          <a:p>
            <a:pPr lvl="1"/>
            <a:r>
              <a:rPr lang="en-US"/>
              <a:t>Anatomic/Functional asplenia [incl hemoglobinopathy/SS], HIV infection, Persistent complement component deficiency or complement inhibitor treatment (</a:t>
            </a:r>
            <a:r>
              <a:rPr lang="en-US" err="1"/>
              <a:t>Ecluzumab</a:t>
            </a:r>
            <a:r>
              <a:rPr lang="en-US"/>
              <a:t>, </a:t>
            </a:r>
            <a:r>
              <a:rPr lang="en-US" err="1"/>
              <a:t>Ravulizumab</a:t>
            </a:r>
            <a:r>
              <a:rPr lang="en-US"/>
              <a:t>)			</a:t>
            </a:r>
            <a:r>
              <a:rPr lang="en-US">
                <a:solidFill>
                  <a:schemeClr val="bg1"/>
                </a:solidFill>
                <a:highlight>
                  <a:srgbClr val="C0C0C0"/>
                </a:highlight>
              </a:rPr>
              <a:t>2 doses Men ACWY @ 8 week interval, revaccinate every 5 years as long as risk persists</a:t>
            </a:r>
            <a:r>
              <a:rPr lang="en-US">
                <a:solidFill>
                  <a:schemeClr val="tx1"/>
                </a:solidFill>
                <a:highlight>
                  <a:srgbClr val="C0C0C0"/>
                </a:highlight>
              </a:rPr>
              <a:t> </a:t>
            </a:r>
            <a:r>
              <a:rPr lang="en-US">
                <a:solidFill>
                  <a:schemeClr val="tx1"/>
                </a:solidFill>
              </a:rPr>
              <a:t>	</a:t>
            </a:r>
            <a:r>
              <a:rPr lang="en-US" b="1">
                <a:solidFill>
                  <a:schemeClr val="tx1"/>
                </a:solidFill>
              </a:rPr>
              <a:t>AND</a:t>
            </a:r>
          </a:p>
          <a:p>
            <a:pPr marL="228531" lvl="1" indent="0">
              <a:buNone/>
            </a:pPr>
            <a:r>
              <a:rPr lang="en-US">
                <a:solidFill>
                  <a:schemeClr val="tx1"/>
                </a:solidFill>
              </a:rPr>
              <a:t>	</a:t>
            </a:r>
            <a:r>
              <a:rPr lang="en-US">
                <a:solidFill>
                  <a:schemeClr val="bg1"/>
                </a:solidFill>
                <a:highlight>
                  <a:srgbClr val="808080"/>
                </a:highlight>
              </a:rPr>
              <a:t>2-3 doses Men B vaccine (depends on vaccine product)</a:t>
            </a:r>
            <a:r>
              <a:rPr lang="en-US">
                <a:solidFill>
                  <a:schemeClr val="tx1"/>
                </a:solidFill>
              </a:rPr>
              <a:t> OR   </a:t>
            </a:r>
            <a:r>
              <a:rPr lang="en-US" u="sng">
                <a:solidFill>
                  <a:schemeClr val="bg1"/>
                </a:solidFill>
                <a:highlight>
                  <a:srgbClr val="00FFFF"/>
                </a:highlight>
              </a:rPr>
              <a:t>Men ABCWY may be substituted</a:t>
            </a:r>
          </a:p>
          <a:p>
            <a:pPr marL="571431" lvl="1" indent="-342900"/>
            <a:r>
              <a:rPr lang="en-US"/>
              <a:t>Microbiologists routinely exposed to Meningococcus  							</a:t>
            </a:r>
            <a:r>
              <a:rPr lang="en-US">
                <a:solidFill>
                  <a:schemeClr val="bg1"/>
                </a:solidFill>
                <a:highlight>
                  <a:srgbClr val="C0C0C0"/>
                </a:highlight>
              </a:rPr>
              <a:t>1 dose Men ACWY and revaccinate every 5 years as long as risk persists</a:t>
            </a:r>
            <a:r>
              <a:rPr lang="en-US"/>
              <a:t>		</a:t>
            </a:r>
            <a:r>
              <a:rPr lang="en-US" b="1">
                <a:solidFill>
                  <a:schemeClr val="tx1"/>
                </a:solidFill>
              </a:rPr>
              <a:t>AND</a:t>
            </a:r>
          </a:p>
          <a:p>
            <a:pPr marL="228531" lvl="1" indent="0">
              <a:buNone/>
            </a:pPr>
            <a:r>
              <a:rPr lang="en-US">
                <a:solidFill>
                  <a:schemeClr val="tx1"/>
                </a:solidFill>
              </a:rPr>
              <a:t>	</a:t>
            </a:r>
            <a:r>
              <a:rPr lang="en-US">
                <a:solidFill>
                  <a:schemeClr val="bg1"/>
                </a:solidFill>
                <a:highlight>
                  <a:srgbClr val="808080"/>
                </a:highlight>
              </a:rPr>
              <a:t>2-3 doses Men B vaccine (depends on vaccine product)</a:t>
            </a:r>
            <a:r>
              <a:rPr lang="en-US">
                <a:highlight>
                  <a:srgbClr val="808080"/>
                </a:highlight>
              </a:rPr>
              <a:t>  </a:t>
            </a:r>
            <a:r>
              <a:rPr lang="en-US">
                <a:solidFill>
                  <a:schemeClr val="tx1"/>
                </a:solidFill>
              </a:rPr>
              <a:t>OR   </a:t>
            </a:r>
            <a:r>
              <a:rPr lang="en-US" u="sng">
                <a:solidFill>
                  <a:schemeClr val="bg1"/>
                </a:solidFill>
                <a:highlight>
                  <a:srgbClr val="00FFFF"/>
                </a:highlight>
              </a:rPr>
              <a:t>Men ABCWY may be substituted </a:t>
            </a:r>
          </a:p>
          <a:p>
            <a:pPr marL="571431" lvl="1" indent="-342900"/>
            <a:r>
              <a:rPr lang="en-US"/>
              <a:t>First year college students in residential housing (dorm) or military recruit not vaccinated at 16+ years	</a:t>
            </a:r>
            <a:r>
              <a:rPr lang="en-US">
                <a:solidFill>
                  <a:schemeClr val="bg1"/>
                </a:solidFill>
                <a:highlight>
                  <a:srgbClr val="C0C0C0"/>
                </a:highlight>
              </a:rPr>
              <a:t>1 dose Men ACWY</a:t>
            </a:r>
          </a:p>
          <a:p>
            <a:pPr lvl="1"/>
            <a:r>
              <a:rPr lang="en-US"/>
              <a:t>Travelers to areas endemic or hyperendemic for Meningococcus						</a:t>
            </a:r>
            <a:r>
              <a:rPr lang="en-US">
                <a:solidFill>
                  <a:schemeClr val="bg1"/>
                </a:solidFill>
                <a:highlight>
                  <a:srgbClr val="C0C0C0"/>
                </a:highlight>
              </a:rPr>
              <a:t>1 dose Men ACWY and revaccinate every 5 years as long as risk persists</a:t>
            </a:r>
          </a:p>
        </p:txBody>
      </p:sp>
      <p:sp>
        <p:nvSpPr>
          <p:cNvPr id="4" name="TextBox 3">
            <a:extLst>
              <a:ext uri="{FF2B5EF4-FFF2-40B4-BE49-F238E27FC236}">
                <a16:creationId xmlns:a16="http://schemas.microsoft.com/office/drawing/2014/main" id="{40C54800-E69C-4B3C-8C88-24E4277AD985}"/>
              </a:ext>
            </a:extLst>
          </p:cNvPr>
          <p:cNvSpPr txBox="1"/>
          <p:nvPr/>
        </p:nvSpPr>
        <p:spPr>
          <a:xfrm>
            <a:off x="1541607" y="6356232"/>
            <a:ext cx="5680129" cy="307697"/>
          </a:xfrm>
          <a:prstGeom prst="rect">
            <a:avLst/>
          </a:prstGeom>
          <a:noFill/>
        </p:spPr>
        <p:txBody>
          <a:bodyPr wrap="square" rtlCol="0">
            <a:spAutoFit/>
          </a:bodyPr>
          <a:lstStyle/>
          <a:p>
            <a:r>
              <a:rPr lang="en-US" sz="1400" u="sng">
                <a:hlinkClick r:id="rId2"/>
              </a:rPr>
              <a:t>cdc.gov/</a:t>
            </a:r>
            <a:r>
              <a:rPr lang="en-US" sz="1400" u="sng" err="1">
                <a:hlinkClick r:id="rId2"/>
              </a:rPr>
              <a:t>mmwr</a:t>
            </a:r>
            <a:r>
              <a:rPr lang="en-US" sz="1400" u="sng">
                <a:hlinkClick r:id="rId2"/>
              </a:rPr>
              <a:t>/volumes/69/</a:t>
            </a:r>
            <a:r>
              <a:rPr lang="en-US" sz="1400" u="sng" err="1">
                <a:hlinkClick r:id="rId2"/>
              </a:rPr>
              <a:t>rr</a:t>
            </a:r>
            <a:r>
              <a:rPr lang="en-US" sz="1400" u="sng">
                <a:hlinkClick r:id="rId2"/>
              </a:rPr>
              <a:t>/rr6909a1.htm</a:t>
            </a:r>
            <a:endParaRPr lang="en-US" sz="1400"/>
          </a:p>
        </p:txBody>
      </p:sp>
      <p:sp>
        <p:nvSpPr>
          <p:cNvPr id="5" name="Rectangle: Rounded Corners 4">
            <a:extLst>
              <a:ext uri="{FF2B5EF4-FFF2-40B4-BE49-F238E27FC236}">
                <a16:creationId xmlns:a16="http://schemas.microsoft.com/office/drawing/2014/main" id="{F53F1003-E71D-4EBE-85D8-7CDD3753CAB1}"/>
              </a:ext>
            </a:extLst>
          </p:cNvPr>
          <p:cNvSpPr/>
          <p:nvPr/>
        </p:nvSpPr>
        <p:spPr>
          <a:xfrm>
            <a:off x="6126939" y="5900452"/>
            <a:ext cx="4190764" cy="7765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Delay Men B until after pregnancy unless increased risk and vaccination benefits outweigh potential risks.</a:t>
            </a:r>
          </a:p>
        </p:txBody>
      </p:sp>
      <p:sp>
        <p:nvSpPr>
          <p:cNvPr id="6" name="Slide Number Placeholder 5">
            <a:extLst>
              <a:ext uri="{FF2B5EF4-FFF2-40B4-BE49-F238E27FC236}">
                <a16:creationId xmlns:a16="http://schemas.microsoft.com/office/drawing/2014/main" id="{BDAF47A3-CC5A-4850-8516-668F3DC49071}"/>
              </a:ext>
            </a:extLst>
          </p:cNvPr>
          <p:cNvSpPr>
            <a:spLocks noGrp="1"/>
          </p:cNvSpPr>
          <p:nvPr>
            <p:ph type="sldNum" sz="quarter" idx="12"/>
          </p:nvPr>
        </p:nvSpPr>
        <p:spPr/>
        <p:txBody>
          <a:bodyPr/>
          <a:lstStyle/>
          <a:p>
            <a:fld id="{8A7A6979-0714-4377-B894-6BE4C2D6E202}" type="slidenum">
              <a:rPr lang="en-US" smtClean="0"/>
              <a:pPr/>
              <a:t>35</a:t>
            </a:fld>
            <a:endParaRPr lang="en-US"/>
          </a:p>
        </p:txBody>
      </p:sp>
      <p:sp>
        <p:nvSpPr>
          <p:cNvPr id="8" name="Rectangle 7">
            <a:extLst>
              <a:ext uri="{FF2B5EF4-FFF2-40B4-BE49-F238E27FC236}">
                <a16:creationId xmlns:a16="http://schemas.microsoft.com/office/drawing/2014/main" id="{D1839690-74A6-4996-A244-FBD0557F87B4}"/>
              </a:ext>
            </a:extLst>
          </p:cNvPr>
          <p:cNvSpPr/>
          <p:nvPr/>
        </p:nvSpPr>
        <p:spPr>
          <a:xfrm>
            <a:off x="170633" y="5496679"/>
            <a:ext cx="3400978" cy="80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Pentavalent Meningococcal Vaccines give us simpler options!</a:t>
            </a:r>
          </a:p>
        </p:txBody>
      </p:sp>
    </p:spTree>
    <p:extLst>
      <p:ext uri="{BB962C8B-B14F-4D97-AF65-F5344CB8AC3E}">
        <p14:creationId xmlns:p14="http://schemas.microsoft.com/office/powerpoint/2010/main" val="204800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4F4C-5077-4165-669B-86ACF4DEAC7B}"/>
              </a:ext>
            </a:extLst>
          </p:cNvPr>
          <p:cNvSpPr>
            <a:spLocks noGrp="1"/>
          </p:cNvSpPr>
          <p:nvPr>
            <p:ph type="title"/>
          </p:nvPr>
        </p:nvSpPr>
        <p:spPr>
          <a:xfrm>
            <a:off x="2230555" y="340464"/>
            <a:ext cx="7727715" cy="878736"/>
          </a:xfrm>
        </p:spPr>
        <p:txBody>
          <a:bodyPr/>
          <a:lstStyle/>
          <a:p>
            <a:r>
              <a:rPr lang="en-US"/>
              <a:t>HPV: Cancer Prevention Success</a:t>
            </a:r>
          </a:p>
        </p:txBody>
      </p:sp>
      <p:sp>
        <p:nvSpPr>
          <p:cNvPr id="3" name="Content Placeholder 2">
            <a:extLst>
              <a:ext uri="{FF2B5EF4-FFF2-40B4-BE49-F238E27FC236}">
                <a16:creationId xmlns:a16="http://schemas.microsoft.com/office/drawing/2014/main" id="{FEF5F60B-9E72-F7E2-E4BC-9338F5B1B561}"/>
              </a:ext>
            </a:extLst>
          </p:cNvPr>
          <p:cNvSpPr>
            <a:spLocks noGrp="1"/>
          </p:cNvSpPr>
          <p:nvPr>
            <p:ph idx="1"/>
          </p:nvPr>
        </p:nvSpPr>
        <p:spPr>
          <a:xfrm>
            <a:off x="523845" y="1447800"/>
            <a:ext cx="11056967" cy="4952227"/>
          </a:xfrm>
        </p:spPr>
        <p:txBody>
          <a:bodyPr>
            <a:normAutofit/>
          </a:bodyPr>
          <a:lstStyle/>
          <a:p>
            <a:pPr marL="0" indent="0">
              <a:buNone/>
            </a:pPr>
            <a:r>
              <a:rPr lang="en-US" sz="2199"/>
              <a:t>Critically important CANCER PREVENTION vaccine </a:t>
            </a:r>
          </a:p>
          <a:p>
            <a:pPr lvl="1"/>
            <a:r>
              <a:rPr lang="en-US" sz="1999"/>
              <a:t>Genital Cancers and precancers</a:t>
            </a:r>
          </a:p>
          <a:p>
            <a:pPr lvl="1"/>
            <a:r>
              <a:rPr lang="en-US" sz="1999"/>
              <a:t>Oropharyngeal Cancers</a:t>
            </a:r>
          </a:p>
          <a:p>
            <a:pPr lvl="1"/>
            <a:r>
              <a:rPr lang="en-US" sz="1999"/>
              <a:t>HPV-associated genital verruca (warts)</a:t>
            </a:r>
          </a:p>
          <a:p>
            <a:pPr marL="0" indent="0">
              <a:buNone/>
            </a:pPr>
            <a:r>
              <a:rPr lang="en-US" sz="2199"/>
              <a:t>Despite dramatic cancer reductions with sustained high vaccination rates… struggles continue</a:t>
            </a:r>
          </a:p>
          <a:p>
            <a:pPr marL="0" indent="0">
              <a:buNone/>
            </a:pPr>
            <a:r>
              <a:rPr lang="en-US" sz="2199"/>
              <a:t>Greatest benefit:  Vaccination before HPV exposure</a:t>
            </a:r>
          </a:p>
          <a:p>
            <a:r>
              <a:rPr lang="en-US" sz="2199"/>
              <a:t>Recommended for:</a:t>
            </a:r>
          </a:p>
          <a:p>
            <a:pPr lvl="1"/>
            <a:r>
              <a:rPr lang="en-US" sz="1999"/>
              <a:t>ALL 9-26 years</a:t>
            </a:r>
          </a:p>
          <a:p>
            <a:pPr lvl="2"/>
            <a:r>
              <a:rPr lang="en-US" sz="1999"/>
              <a:t>Start series before 15, No IC:		2 doses at 6 months+ interval</a:t>
            </a:r>
          </a:p>
          <a:p>
            <a:pPr lvl="2"/>
            <a:r>
              <a:rPr lang="en-US" sz="1999"/>
              <a:t>Start series at 15+ and/or IC:		3 doses at time 0, 1-2 </a:t>
            </a:r>
            <a:r>
              <a:rPr lang="en-US" sz="1999" err="1"/>
              <a:t>mo</a:t>
            </a:r>
            <a:r>
              <a:rPr lang="en-US" sz="1999"/>
              <a:t>, 6+ months</a:t>
            </a:r>
          </a:p>
          <a:p>
            <a:pPr lvl="1"/>
            <a:r>
              <a:rPr lang="en-US" sz="1999"/>
              <a:t>SHARED DECISION MAKING for persons 27-45 years</a:t>
            </a:r>
          </a:p>
        </p:txBody>
      </p:sp>
      <p:sp>
        <p:nvSpPr>
          <p:cNvPr id="4" name="Slide Number Placeholder 3">
            <a:extLst>
              <a:ext uri="{FF2B5EF4-FFF2-40B4-BE49-F238E27FC236}">
                <a16:creationId xmlns:a16="http://schemas.microsoft.com/office/drawing/2014/main" id="{990EF9A3-BC4E-4C0C-8856-151D30926972}"/>
              </a:ext>
            </a:extLst>
          </p:cNvPr>
          <p:cNvSpPr>
            <a:spLocks noGrp="1"/>
          </p:cNvSpPr>
          <p:nvPr>
            <p:ph type="sldNum" sz="quarter" idx="12"/>
          </p:nvPr>
        </p:nvSpPr>
        <p:spPr/>
        <p:txBody>
          <a:bodyPr/>
          <a:lstStyle/>
          <a:p>
            <a:fld id="{8A7A6979-0714-4377-B894-6BE4C2D6E202}" type="slidenum">
              <a:rPr lang="en-US" smtClean="0"/>
              <a:pPr/>
              <a:t>36</a:t>
            </a:fld>
            <a:endParaRPr lang="en-US"/>
          </a:p>
        </p:txBody>
      </p:sp>
    </p:spTree>
    <p:extLst>
      <p:ext uri="{BB962C8B-B14F-4D97-AF65-F5344CB8AC3E}">
        <p14:creationId xmlns:p14="http://schemas.microsoft.com/office/powerpoint/2010/main" val="105684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331F-09ED-8656-7133-99E387A16256}"/>
              </a:ext>
            </a:extLst>
          </p:cNvPr>
          <p:cNvSpPr>
            <a:spLocks noGrp="1"/>
          </p:cNvSpPr>
          <p:nvPr>
            <p:ph type="title"/>
          </p:nvPr>
        </p:nvSpPr>
        <p:spPr>
          <a:xfrm>
            <a:off x="760412" y="76200"/>
            <a:ext cx="9663748" cy="838200"/>
          </a:xfrm>
        </p:spPr>
        <p:txBody>
          <a:bodyPr>
            <a:normAutofit/>
          </a:bodyPr>
          <a:lstStyle/>
          <a:p>
            <a:r>
              <a:rPr lang="en-US" dirty="0"/>
              <a:t>Travel Vaccines (sooner is better than later!)</a:t>
            </a:r>
          </a:p>
        </p:txBody>
      </p:sp>
      <p:sp>
        <p:nvSpPr>
          <p:cNvPr id="3" name="Content Placeholder 2">
            <a:extLst>
              <a:ext uri="{FF2B5EF4-FFF2-40B4-BE49-F238E27FC236}">
                <a16:creationId xmlns:a16="http://schemas.microsoft.com/office/drawing/2014/main" id="{67847BDD-BBBC-0FBC-51D7-72AA0C0202E0}"/>
              </a:ext>
            </a:extLst>
          </p:cNvPr>
          <p:cNvSpPr>
            <a:spLocks noGrp="1"/>
          </p:cNvSpPr>
          <p:nvPr>
            <p:ph idx="1"/>
          </p:nvPr>
        </p:nvSpPr>
        <p:spPr>
          <a:xfrm>
            <a:off x="523845" y="1465554"/>
            <a:ext cx="11257544" cy="4782846"/>
          </a:xfrm>
        </p:spPr>
        <p:txBody>
          <a:bodyPr>
            <a:normAutofit/>
          </a:bodyPr>
          <a:lstStyle/>
          <a:p>
            <a:r>
              <a:rPr lang="en-US" sz="2800" dirty="0"/>
              <a:t>Whole topic unto itself…</a:t>
            </a:r>
          </a:p>
          <a:p>
            <a:r>
              <a:rPr lang="en-US" dirty="0"/>
              <a:t>Keys:	Know details of itinerary  										</a:t>
            </a:r>
            <a:r>
              <a:rPr lang="en-US" sz="2000" i="1" dirty="0"/>
              <a:t>Quality of travel companies’ recommendations varies tremendously…</a:t>
            </a:r>
            <a:r>
              <a:rPr lang="en-US" dirty="0"/>
              <a:t>	</a:t>
            </a:r>
          </a:p>
          <a:p>
            <a:pPr marL="231775" lvl="1" indent="0">
              <a:buNone/>
            </a:pPr>
            <a:r>
              <a:rPr lang="en-US" sz="2400" dirty="0"/>
              <a:t>	Discuss medical history and risk-tolerance of travelers</a:t>
            </a:r>
          </a:p>
          <a:p>
            <a:pPr marL="0" indent="0">
              <a:buNone/>
            </a:pPr>
            <a:r>
              <a:rPr lang="en-US" dirty="0"/>
              <a:t>	Plan and vaccinate well ahead of travel</a:t>
            </a:r>
          </a:p>
          <a:p>
            <a:pPr marL="0" indent="0">
              <a:buNone/>
            </a:pPr>
            <a:r>
              <a:rPr lang="en-US" dirty="0"/>
              <a:t>	‘Salvage’ (i.e. last minute) recommendations nearly always inferior to planned…</a:t>
            </a:r>
          </a:p>
          <a:p>
            <a:r>
              <a:rPr lang="en-US" dirty="0"/>
              <a:t>Use up-to-date resources to make recommendations [including travel alerts]</a:t>
            </a:r>
          </a:p>
          <a:p>
            <a:pPr lvl="1"/>
            <a:r>
              <a:rPr lang="en-US" dirty="0"/>
              <a:t>CDC Travel Site is very useful</a:t>
            </a:r>
          </a:p>
          <a:p>
            <a:pPr marL="0" indent="0">
              <a:buNone/>
            </a:pPr>
            <a:endParaRPr lang="en-US" dirty="0"/>
          </a:p>
        </p:txBody>
      </p:sp>
      <p:sp>
        <p:nvSpPr>
          <p:cNvPr id="4" name="Slide Number Placeholder 3">
            <a:extLst>
              <a:ext uri="{FF2B5EF4-FFF2-40B4-BE49-F238E27FC236}">
                <a16:creationId xmlns:a16="http://schemas.microsoft.com/office/drawing/2014/main" id="{24CA78AB-1A1B-426F-B9C1-4B2C6F6D1335}"/>
              </a:ext>
            </a:extLst>
          </p:cNvPr>
          <p:cNvSpPr>
            <a:spLocks noGrp="1"/>
          </p:cNvSpPr>
          <p:nvPr>
            <p:ph type="sldNum" sz="quarter" idx="12"/>
          </p:nvPr>
        </p:nvSpPr>
        <p:spPr/>
        <p:txBody>
          <a:bodyPr/>
          <a:lstStyle/>
          <a:p>
            <a:fld id="{8A7A6979-0714-4377-B894-6BE4C2D6E202}" type="slidenum">
              <a:rPr lang="en-US" smtClean="0"/>
              <a:pPr/>
              <a:t>37</a:t>
            </a:fld>
            <a:endParaRPr lang="en-US"/>
          </a:p>
        </p:txBody>
      </p:sp>
      <p:sp>
        <p:nvSpPr>
          <p:cNvPr id="5" name="TextBox 4">
            <a:extLst>
              <a:ext uri="{FF2B5EF4-FFF2-40B4-BE49-F238E27FC236}">
                <a16:creationId xmlns:a16="http://schemas.microsoft.com/office/drawing/2014/main" id="{5AADAC96-BA0A-4454-BD7D-007936523E4F}"/>
              </a:ext>
            </a:extLst>
          </p:cNvPr>
          <p:cNvSpPr txBox="1"/>
          <p:nvPr/>
        </p:nvSpPr>
        <p:spPr>
          <a:xfrm>
            <a:off x="3160712" y="6139934"/>
            <a:ext cx="5867400" cy="369332"/>
          </a:xfrm>
          <a:prstGeom prst="rect">
            <a:avLst/>
          </a:prstGeom>
          <a:noFill/>
        </p:spPr>
        <p:txBody>
          <a:bodyPr wrap="square" rtlCol="0">
            <a:spAutoFit/>
          </a:bodyPr>
          <a:lstStyle/>
          <a:p>
            <a:r>
              <a:rPr lang="en-US">
                <a:hlinkClick r:id="rId2"/>
              </a:rPr>
              <a:t>https://wwwnc.cdc.gov/travel</a:t>
            </a:r>
            <a:r>
              <a:rPr lang="en-US"/>
              <a:t> </a:t>
            </a:r>
          </a:p>
        </p:txBody>
      </p:sp>
    </p:spTree>
    <p:extLst>
      <p:ext uri="{BB962C8B-B14F-4D97-AF65-F5344CB8AC3E}">
        <p14:creationId xmlns:p14="http://schemas.microsoft.com/office/powerpoint/2010/main" val="12471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C75FD-2ED9-AAA6-8159-7DC220862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9B9BF-AC68-5BF6-86FA-02E7497943AD}"/>
              </a:ext>
            </a:extLst>
          </p:cNvPr>
          <p:cNvSpPr>
            <a:spLocks noGrp="1"/>
          </p:cNvSpPr>
          <p:nvPr>
            <p:ph type="ctrTitle"/>
          </p:nvPr>
        </p:nvSpPr>
        <p:spPr/>
        <p:txBody>
          <a:bodyPr>
            <a:normAutofit/>
          </a:bodyPr>
          <a:lstStyle/>
          <a:p>
            <a:r>
              <a:rPr lang="en-US" sz="3999">
                <a:solidFill>
                  <a:schemeClr val="tx1"/>
                </a:solidFill>
                <a:latin typeface="Arial" panose="020B0604020202020204" pitchFamily="34" charset="0"/>
              </a:rPr>
              <a:t>Effectiveness of Common Vaccines</a:t>
            </a:r>
          </a:p>
        </p:txBody>
      </p:sp>
      <p:sp>
        <p:nvSpPr>
          <p:cNvPr id="3" name="Subtitle 2">
            <a:extLst>
              <a:ext uri="{FF2B5EF4-FFF2-40B4-BE49-F238E27FC236}">
                <a16:creationId xmlns:a16="http://schemas.microsoft.com/office/drawing/2014/main" id="{3BDBFA4F-B092-EC8F-E71A-C834C78D9137}"/>
              </a:ext>
            </a:extLst>
          </p:cNvPr>
          <p:cNvSpPr>
            <a:spLocks noGrp="1"/>
          </p:cNvSpPr>
          <p:nvPr>
            <p:ph type="subTitle" idx="1"/>
          </p:nvPr>
        </p:nvSpPr>
        <p:spPr>
          <a:xfrm>
            <a:off x="520700" y="1533155"/>
            <a:ext cx="11147429" cy="369204"/>
          </a:xfrm>
        </p:spPr>
        <p:txBody>
          <a:bodyPr/>
          <a:lstStyle/>
          <a:p>
            <a:endParaRPr lang="en-US"/>
          </a:p>
        </p:txBody>
      </p:sp>
      <p:sp>
        <p:nvSpPr>
          <p:cNvPr id="4" name="TextBox 5">
            <a:extLst>
              <a:ext uri="{FF2B5EF4-FFF2-40B4-BE49-F238E27FC236}">
                <a16:creationId xmlns:a16="http://schemas.microsoft.com/office/drawing/2014/main" id="{E5270A57-A97A-B640-F6D3-75E1453B7E09}"/>
              </a:ext>
            </a:extLst>
          </p:cNvPr>
          <p:cNvSpPr txBox="1">
            <a:spLocks noChangeArrowheads="1"/>
          </p:cNvSpPr>
          <p:nvPr/>
        </p:nvSpPr>
        <p:spPr bwMode="auto">
          <a:xfrm>
            <a:off x="1418113" y="6334022"/>
            <a:ext cx="7591654" cy="5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lvl="1" defTabSz="914126" eaLnBrk="1" fontAlgn="base" hangingPunct="1">
              <a:spcBef>
                <a:spcPct val="0"/>
              </a:spcBef>
              <a:spcAft>
                <a:spcPct val="0"/>
              </a:spcAft>
              <a:defRPr/>
            </a:pPr>
            <a:r>
              <a:rPr lang="en-US" altLang="en-US" sz="1400" b="0">
                <a:latin typeface="Arial" panose="020B0604020202020204" pitchFamily="34" charset="0"/>
                <a:cs typeface="Arial" panose="020B0604020202020204" pitchFamily="34" charset="0"/>
                <a:hlinkClick r:id="rId3"/>
              </a:rPr>
              <a:t>www.cdc.gov/vaccines/hcp/by-disease/index.html</a:t>
            </a:r>
            <a:endParaRPr lang="en-US" altLang="en-US" sz="1400" b="0">
              <a:latin typeface="Arial" panose="020B0604020202020204" pitchFamily="34" charset="0"/>
              <a:cs typeface="Arial" panose="020B0604020202020204" pitchFamily="34" charset="0"/>
            </a:endParaRPr>
          </a:p>
          <a:p>
            <a:pPr marL="0" lvl="1" defTabSz="914126" eaLnBrk="1" fontAlgn="base" hangingPunct="1">
              <a:spcBef>
                <a:spcPct val="0"/>
              </a:spcBef>
              <a:spcAft>
                <a:spcPct val="0"/>
              </a:spcAft>
              <a:defRPr/>
            </a:pPr>
            <a:endParaRPr lang="en-US" altLang="en-US" sz="1400" b="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892CFE-18D0-3D54-4939-B6C82B6D2D28}"/>
              </a:ext>
            </a:extLst>
          </p:cNvPr>
          <p:cNvPicPr>
            <a:picLocks noChangeAspect="1"/>
          </p:cNvPicPr>
          <p:nvPr/>
        </p:nvPicPr>
        <p:blipFill>
          <a:blip r:embed="rId4"/>
          <a:stretch>
            <a:fillRect/>
          </a:stretch>
        </p:blipFill>
        <p:spPr>
          <a:xfrm>
            <a:off x="12602540" y="525486"/>
            <a:ext cx="7626584" cy="4294119"/>
          </a:xfrm>
          <a:prstGeom prst="rect">
            <a:avLst/>
          </a:prstGeom>
        </p:spPr>
      </p:pic>
      <p:graphicFrame>
        <p:nvGraphicFramePr>
          <p:cNvPr id="6" name="Group 24">
            <a:extLst>
              <a:ext uri="{FF2B5EF4-FFF2-40B4-BE49-F238E27FC236}">
                <a16:creationId xmlns:a16="http://schemas.microsoft.com/office/drawing/2014/main" id="{BAEC1EC7-2C0A-BCF4-62F5-32137138B099}"/>
              </a:ext>
            </a:extLst>
          </p:cNvPr>
          <p:cNvGraphicFramePr>
            <a:graphicFrameLocks/>
          </p:cNvGraphicFramePr>
          <p:nvPr>
            <p:extLst>
              <p:ext uri="{D42A27DB-BD31-4B8C-83A1-F6EECF244321}">
                <p14:modId xmlns:p14="http://schemas.microsoft.com/office/powerpoint/2010/main" val="1603763872"/>
              </p:ext>
            </p:extLst>
          </p:nvPr>
        </p:nvGraphicFramePr>
        <p:xfrm>
          <a:off x="346783" y="1225015"/>
          <a:ext cx="11495258" cy="4820404"/>
        </p:xfrm>
        <a:graphic>
          <a:graphicData uri="http://schemas.openxmlformats.org/drawingml/2006/table">
            <a:tbl>
              <a:tblPr/>
              <a:tblGrid>
                <a:gridCol w="2171547">
                  <a:extLst>
                    <a:ext uri="{9D8B030D-6E8A-4147-A177-3AD203B41FA5}">
                      <a16:colId xmlns:a16="http://schemas.microsoft.com/office/drawing/2014/main" val="20000"/>
                    </a:ext>
                  </a:extLst>
                </a:gridCol>
                <a:gridCol w="9323711">
                  <a:extLst>
                    <a:ext uri="{9D8B030D-6E8A-4147-A177-3AD203B41FA5}">
                      <a16:colId xmlns:a16="http://schemas.microsoft.com/office/drawing/2014/main" val="20001"/>
                    </a:ext>
                  </a:extLst>
                </a:gridCol>
              </a:tblGrid>
              <a:tr h="396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Vaccine</a:t>
                      </a:r>
                    </a:p>
                  </a:txBody>
                  <a:tcPr marL="48896" marR="48896"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Effectiveness </a:t>
                      </a:r>
                    </a:p>
                  </a:txBody>
                  <a:tcPr marL="48896" marR="48896"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431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Polio </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Paralytic disease: 2 doses &gt;90%; 3 doses 99-100%</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775336089"/>
                  </a:ext>
                </a:extLst>
              </a:tr>
              <a:tr h="700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MMR</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1 dose: measles 93%, mumps 72%, rubella 97%</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2 doses: measles 97%, mumps 86%</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1"/>
                  </a:ext>
                </a:extLst>
              </a:tr>
              <a:tr h="396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DTaP</a:t>
                      </a:r>
                    </a:p>
                  </a:txBody>
                  <a:tcPr marL="48896" marR="48896"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Pertussis in children: 71% ≥5 yr after last dose</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396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Tdap</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Pertussis in adults: 73% after 1 yr, ~34% after 4 yr </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700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Hepatitis B</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Infant to adults: &gt;90%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By age 60 yr, standard dose: ~75%</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205870263"/>
                  </a:ext>
                </a:extLst>
              </a:tr>
              <a:tr h="396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Varicella</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1 dose: 82%; 2 doses: &gt;90%, lasting at least 10 yr</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801905386"/>
                  </a:ext>
                </a:extLst>
              </a:tr>
              <a:tr h="700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Zoster</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Shingles and PHN in healthy adults ≥50 yr: &gt;90%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Shingles in individuals who are immunocompromised: 68-91%</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689555709"/>
                  </a:ext>
                </a:extLst>
              </a:tr>
              <a:tr h="700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Pneumococcal </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PCV7 series vaccine-type IPD in children: 97%</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PCV13: 45% against vaccine-type pneumonia, 75% against vaccine-type IPD</a:t>
                      </a:r>
                    </a:p>
                  </a:txBody>
                  <a:tcPr marL="48896" marR="48896" marT="45708"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753047691"/>
                  </a:ext>
                </a:extLst>
              </a:tr>
            </a:tbl>
          </a:graphicData>
        </a:graphic>
      </p:graphicFrame>
    </p:spTree>
    <p:extLst>
      <p:ext uri="{BB962C8B-B14F-4D97-AF65-F5344CB8AC3E}">
        <p14:creationId xmlns:p14="http://schemas.microsoft.com/office/powerpoint/2010/main" val="3454815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76DD-80E5-D791-8BCE-B56B62C4D09B}"/>
              </a:ext>
            </a:extLst>
          </p:cNvPr>
          <p:cNvSpPr>
            <a:spLocks noGrp="1"/>
          </p:cNvSpPr>
          <p:nvPr>
            <p:ph type="title"/>
          </p:nvPr>
        </p:nvSpPr>
        <p:spPr>
          <a:xfrm>
            <a:off x="684212" y="304800"/>
            <a:ext cx="9274058" cy="646320"/>
          </a:xfrm>
        </p:spPr>
        <p:txBody>
          <a:bodyPr/>
          <a:lstStyle/>
          <a:p>
            <a:r>
              <a:rPr lang="en-US"/>
              <a:t>Vaccine Coverage and Access</a:t>
            </a:r>
          </a:p>
        </p:txBody>
      </p:sp>
      <p:sp>
        <p:nvSpPr>
          <p:cNvPr id="3" name="Content Placeholder 2">
            <a:extLst>
              <a:ext uri="{FF2B5EF4-FFF2-40B4-BE49-F238E27FC236}">
                <a16:creationId xmlns:a16="http://schemas.microsoft.com/office/drawing/2014/main" id="{1881ADE5-5B05-146B-6A0C-A6EA4BB9A262}"/>
              </a:ext>
            </a:extLst>
          </p:cNvPr>
          <p:cNvSpPr>
            <a:spLocks noGrp="1"/>
          </p:cNvSpPr>
          <p:nvPr>
            <p:ph idx="1"/>
          </p:nvPr>
        </p:nvSpPr>
        <p:spPr>
          <a:xfrm>
            <a:off x="416580" y="1219200"/>
            <a:ext cx="11536954" cy="5142120"/>
          </a:xfrm>
        </p:spPr>
        <p:txBody>
          <a:bodyPr>
            <a:normAutofit fontScale="92500" lnSpcReduction="10000"/>
          </a:bodyPr>
          <a:lstStyle/>
          <a:p>
            <a:r>
              <a:rPr lang="en-US">
                <a:solidFill>
                  <a:schemeClr val="bg1"/>
                </a:solidFill>
                <a:highlight>
                  <a:srgbClr val="00FFFF"/>
                </a:highlight>
              </a:rPr>
              <a:t>Private insurance:</a:t>
            </a:r>
            <a:r>
              <a:rPr lang="en-US"/>
              <a:t>  All ACA compliant plans must cover vaccines for ACIP approved indications</a:t>
            </a:r>
          </a:p>
          <a:p>
            <a:pPr lvl="1"/>
            <a:r>
              <a:rPr lang="en-US"/>
              <a:t>BUT:  Some individuals carry Limited benefit plans=  ‘Junk Insurance’ </a:t>
            </a:r>
          </a:p>
          <a:p>
            <a:pPr lvl="1"/>
            <a:r>
              <a:rPr lang="en-US"/>
              <a:t>BUT:  Must be administered by ‘participating provider’ to be covered</a:t>
            </a:r>
          </a:p>
          <a:p>
            <a:pPr lvl="1"/>
            <a:r>
              <a:rPr lang="en-US"/>
              <a:t>BUT:  Travel vaccines generally </a:t>
            </a:r>
            <a:r>
              <a:rPr lang="en-US" b="1"/>
              <a:t>NOT</a:t>
            </a:r>
            <a:r>
              <a:rPr lang="en-US"/>
              <a:t> covered</a:t>
            </a:r>
          </a:p>
          <a:p>
            <a:pPr lvl="1"/>
            <a:r>
              <a:rPr lang="en-US"/>
              <a:t>BUT:  New vaccine products </a:t>
            </a:r>
            <a:r>
              <a:rPr lang="en-US" b="1"/>
              <a:t>MAY BE </a:t>
            </a:r>
            <a:r>
              <a:rPr lang="en-US"/>
              <a:t>excluded until the </a:t>
            </a:r>
            <a:r>
              <a:rPr lang="en-US" u="sng"/>
              <a:t>next plan-year after the recommendation published</a:t>
            </a:r>
          </a:p>
          <a:p>
            <a:r>
              <a:rPr lang="en-US">
                <a:solidFill>
                  <a:schemeClr val="bg1"/>
                </a:solidFill>
                <a:highlight>
                  <a:srgbClr val="FF00FF"/>
                </a:highlight>
              </a:rPr>
              <a:t>Medicare:</a:t>
            </a:r>
            <a:r>
              <a:rPr lang="en-US">
                <a:solidFill>
                  <a:schemeClr val="bg1"/>
                </a:solidFill>
              </a:rPr>
              <a:t>  </a:t>
            </a:r>
            <a:r>
              <a:rPr lang="en-US"/>
              <a:t>No copay for ACIP-approved indications ‘within restrictions of statute’</a:t>
            </a:r>
          </a:p>
          <a:p>
            <a:pPr lvl="1"/>
            <a:r>
              <a:rPr lang="en-US"/>
              <a:t>Influenza, COVID-19, PCV/PPS, Tdap [Injury-associated ONLY] covered under PART B. [Medical Office]</a:t>
            </a:r>
          </a:p>
          <a:p>
            <a:pPr lvl="1"/>
            <a:r>
              <a:rPr lang="en-US"/>
              <a:t>RZV, RSV,  Tdap [Preventive] covered under PART D.  [Participating Pharmacy, practices using intermediary; 						       but </a:t>
            </a:r>
            <a:r>
              <a:rPr lang="en-US" u="sng"/>
              <a:t>no Hospital-based Clinics</a:t>
            </a:r>
            <a:r>
              <a:rPr lang="en-US"/>
              <a:t>]</a:t>
            </a:r>
          </a:p>
          <a:p>
            <a:pPr lvl="1"/>
            <a:r>
              <a:rPr lang="en-US"/>
              <a:t>Medical indication [Mpox, HBV, HAV, MMR, VAR] </a:t>
            </a:r>
            <a:r>
              <a:rPr lang="en-US" u="sng"/>
              <a:t>can be</a:t>
            </a:r>
            <a:r>
              <a:rPr lang="en-US"/>
              <a:t> covered w/ICD-10 indic.; travel vaccines not covered</a:t>
            </a:r>
          </a:p>
          <a:p>
            <a:r>
              <a:rPr lang="en-US">
                <a:solidFill>
                  <a:schemeClr val="bg1"/>
                </a:solidFill>
                <a:highlight>
                  <a:srgbClr val="FFFF00"/>
                </a:highlight>
              </a:rPr>
              <a:t>Medicaid:</a:t>
            </a:r>
            <a:r>
              <a:rPr lang="en-US">
                <a:solidFill>
                  <a:schemeClr val="bg1"/>
                </a:solidFill>
              </a:rPr>
              <a:t>  </a:t>
            </a:r>
            <a:r>
              <a:rPr lang="en-US"/>
              <a:t>ACIP recommended vaccines Covered as of 10/31/2023 </a:t>
            </a:r>
            <a:r>
              <a:rPr lang="en-US" i="1"/>
              <a:t>BUT…</a:t>
            </a:r>
          </a:p>
          <a:p>
            <a:pPr lvl="1"/>
            <a:r>
              <a:rPr lang="en-US"/>
              <a:t>Reimbursement MAY NOT be sufficient to cover cost of vaccines and vaccine administration…</a:t>
            </a:r>
          </a:p>
          <a:p>
            <a:pPr lvl="1"/>
            <a:r>
              <a:rPr lang="en-US"/>
              <a:t>Generally ONLY covered in medical office - - - NOT in Pharmacy…</a:t>
            </a:r>
          </a:p>
          <a:p>
            <a:pPr lvl="1"/>
            <a:endParaRPr lang="en-US"/>
          </a:p>
        </p:txBody>
      </p:sp>
      <p:sp>
        <p:nvSpPr>
          <p:cNvPr id="4" name="Slide Number Placeholder 3">
            <a:extLst>
              <a:ext uri="{FF2B5EF4-FFF2-40B4-BE49-F238E27FC236}">
                <a16:creationId xmlns:a16="http://schemas.microsoft.com/office/drawing/2014/main" id="{C1B22BCA-1D3D-4669-A65C-831D7F7F0339}"/>
              </a:ext>
            </a:extLst>
          </p:cNvPr>
          <p:cNvSpPr>
            <a:spLocks noGrp="1"/>
          </p:cNvSpPr>
          <p:nvPr>
            <p:ph type="sldNum" sz="quarter" idx="12"/>
          </p:nvPr>
        </p:nvSpPr>
        <p:spPr/>
        <p:txBody>
          <a:bodyPr/>
          <a:lstStyle/>
          <a:p>
            <a:fld id="{8A7A6979-0714-4377-B894-6BE4C2D6E202}" type="slidenum">
              <a:rPr lang="en-US" smtClean="0"/>
              <a:pPr/>
              <a:t>39</a:t>
            </a:fld>
            <a:endParaRPr lang="en-US"/>
          </a:p>
        </p:txBody>
      </p:sp>
    </p:spTree>
    <p:extLst>
      <p:ext uri="{BB962C8B-B14F-4D97-AF65-F5344CB8AC3E}">
        <p14:creationId xmlns:p14="http://schemas.microsoft.com/office/powerpoint/2010/main" val="10574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3C67-8F72-4B03-BFDA-2CBD40F93B40}"/>
              </a:ext>
            </a:extLst>
          </p:cNvPr>
          <p:cNvSpPr>
            <a:spLocks noGrp="1"/>
          </p:cNvSpPr>
          <p:nvPr>
            <p:ph type="title"/>
          </p:nvPr>
        </p:nvSpPr>
        <p:spPr>
          <a:xfrm>
            <a:off x="1522413" y="381000"/>
            <a:ext cx="9144001" cy="762000"/>
          </a:xfrm>
        </p:spPr>
        <p:txBody>
          <a:bodyPr/>
          <a:lstStyle/>
          <a:p>
            <a:r>
              <a:rPr lang="en-US"/>
              <a:t>Environment</a:t>
            </a:r>
          </a:p>
        </p:txBody>
      </p:sp>
      <p:sp>
        <p:nvSpPr>
          <p:cNvPr id="3" name="Content Placeholder 2">
            <a:extLst>
              <a:ext uri="{FF2B5EF4-FFF2-40B4-BE49-F238E27FC236}">
                <a16:creationId xmlns:a16="http://schemas.microsoft.com/office/drawing/2014/main" id="{BC104583-8029-4C31-8FC0-CA9E344E92ED}"/>
              </a:ext>
            </a:extLst>
          </p:cNvPr>
          <p:cNvSpPr>
            <a:spLocks noGrp="1"/>
          </p:cNvSpPr>
          <p:nvPr>
            <p:ph idx="1"/>
          </p:nvPr>
        </p:nvSpPr>
        <p:spPr>
          <a:xfrm>
            <a:off x="1408112" y="1371600"/>
            <a:ext cx="9372599" cy="5181599"/>
          </a:xfrm>
        </p:spPr>
        <p:txBody>
          <a:bodyPr/>
          <a:lstStyle/>
          <a:p>
            <a:r>
              <a:rPr lang="en-US"/>
              <a:t>Challenges</a:t>
            </a:r>
          </a:p>
          <a:p>
            <a:pPr lvl="1"/>
            <a:r>
              <a:rPr lang="en-US"/>
              <a:t>Increase in vaccine hesitancy (growing since early Pandemic)</a:t>
            </a:r>
          </a:p>
          <a:p>
            <a:pPr lvl="1"/>
            <a:r>
              <a:rPr lang="en-US"/>
              <a:t>Increase in volume and politicized anti-science messaging</a:t>
            </a:r>
          </a:p>
          <a:p>
            <a:pPr lvl="1"/>
            <a:r>
              <a:rPr lang="en-US"/>
              <a:t>Increase in vaccine preventable disease [Measles, Pertussis= harbingers]</a:t>
            </a:r>
          </a:p>
          <a:p>
            <a:pPr lvl="1"/>
            <a:r>
              <a:rPr lang="en-US"/>
              <a:t>Institutionalization of anti-vaccine [and anti-science] policies </a:t>
            </a:r>
          </a:p>
          <a:p>
            <a:r>
              <a:rPr lang="en-US"/>
              <a:t>Opportunities</a:t>
            </a:r>
          </a:p>
          <a:p>
            <a:pPr lvl="1"/>
            <a:r>
              <a:rPr lang="en-US"/>
              <a:t>Trusted relationships with patients/families</a:t>
            </a:r>
          </a:p>
          <a:p>
            <a:pPr lvl="1"/>
            <a:r>
              <a:rPr lang="en-US"/>
              <a:t>Most hesitancy is not anti-vaccine. It is driven by questions/need to know.</a:t>
            </a:r>
          </a:p>
          <a:p>
            <a:pPr lvl="1"/>
            <a:r>
              <a:rPr lang="en-US"/>
              <a:t>Collaboration across science and healthcare will make us &amp; our response stronger</a:t>
            </a:r>
          </a:p>
        </p:txBody>
      </p:sp>
    </p:spTree>
    <p:extLst>
      <p:ext uri="{BB962C8B-B14F-4D97-AF65-F5344CB8AC3E}">
        <p14:creationId xmlns:p14="http://schemas.microsoft.com/office/powerpoint/2010/main" val="9198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85E0-8377-45E9-A981-D145667E9C4B}"/>
              </a:ext>
            </a:extLst>
          </p:cNvPr>
          <p:cNvSpPr>
            <a:spLocks noGrp="1"/>
          </p:cNvSpPr>
          <p:nvPr>
            <p:ph type="title"/>
          </p:nvPr>
        </p:nvSpPr>
        <p:spPr>
          <a:xfrm>
            <a:off x="1522413" y="381000"/>
            <a:ext cx="9144001" cy="914400"/>
          </a:xfrm>
        </p:spPr>
        <p:txBody>
          <a:bodyPr/>
          <a:lstStyle/>
          <a:p>
            <a:r>
              <a:rPr lang="en-US"/>
              <a:t>Thank you for your time and attention!!</a:t>
            </a:r>
          </a:p>
        </p:txBody>
      </p:sp>
    </p:spTree>
    <p:extLst>
      <p:ext uri="{BB962C8B-B14F-4D97-AF65-F5344CB8AC3E}">
        <p14:creationId xmlns:p14="http://schemas.microsoft.com/office/powerpoint/2010/main" val="22136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0CA3-BFCA-4F83-99F2-7E0D70142D0D}"/>
              </a:ext>
            </a:extLst>
          </p:cNvPr>
          <p:cNvSpPr>
            <a:spLocks noGrp="1"/>
          </p:cNvSpPr>
          <p:nvPr>
            <p:ph type="title"/>
          </p:nvPr>
        </p:nvSpPr>
        <p:spPr>
          <a:xfrm>
            <a:off x="1522411" y="228600"/>
            <a:ext cx="9144001" cy="990600"/>
          </a:xfrm>
        </p:spPr>
        <p:txBody>
          <a:bodyPr/>
          <a:lstStyle/>
          <a:p>
            <a:r>
              <a:rPr lang="en-US"/>
              <a:t>Sources</a:t>
            </a:r>
          </a:p>
        </p:txBody>
      </p:sp>
      <p:sp>
        <p:nvSpPr>
          <p:cNvPr id="3" name="Content Placeholder 2">
            <a:extLst>
              <a:ext uri="{FF2B5EF4-FFF2-40B4-BE49-F238E27FC236}">
                <a16:creationId xmlns:a16="http://schemas.microsoft.com/office/drawing/2014/main" id="{4ECE4CEF-3AC4-4B54-B751-25AF5DA0DA03}"/>
              </a:ext>
            </a:extLst>
          </p:cNvPr>
          <p:cNvSpPr>
            <a:spLocks noGrp="1"/>
          </p:cNvSpPr>
          <p:nvPr>
            <p:ph idx="1"/>
          </p:nvPr>
        </p:nvSpPr>
        <p:spPr>
          <a:xfrm>
            <a:off x="1370012" y="1600201"/>
            <a:ext cx="9982199" cy="4419600"/>
          </a:xfrm>
        </p:spPr>
        <p:txBody>
          <a:bodyPr>
            <a:normAutofit/>
          </a:bodyPr>
          <a:lstStyle/>
          <a:p>
            <a:pPr marL="0" indent="0">
              <a:buNone/>
            </a:pPr>
            <a:r>
              <a:rPr lang="en-US"/>
              <a:t>Evidence base/Guidelines for Immunization in 2025</a:t>
            </a:r>
          </a:p>
          <a:p>
            <a:pPr lvl="1"/>
            <a:r>
              <a:rPr lang="en-US" sz="2400"/>
              <a:t>ACIP Guidelines remain the standard BUT…</a:t>
            </a:r>
          </a:p>
          <a:p>
            <a:pPr lvl="1"/>
            <a:r>
              <a:rPr lang="en-US" sz="2400"/>
              <a:t>Politicized HHS/ACIP/FDA puts this under threat</a:t>
            </a:r>
          </a:p>
          <a:p>
            <a:pPr lvl="2"/>
            <a:r>
              <a:rPr lang="en-US" sz="2000"/>
              <a:t> Failure to follow process is a source for confusion, doubt</a:t>
            </a:r>
          </a:p>
          <a:p>
            <a:pPr lvl="2"/>
            <a:r>
              <a:rPr lang="en-US" sz="2000"/>
              <a:t>Many statements NOT based on facts</a:t>
            </a:r>
          </a:p>
          <a:p>
            <a:pPr lvl="2"/>
            <a:r>
              <a:rPr lang="en-US" sz="2000"/>
              <a:t>Attacks on mRNA, COVID vaccination are likely just ‘step 1’…</a:t>
            </a:r>
          </a:p>
          <a:p>
            <a:pPr lvl="2"/>
            <a:r>
              <a:rPr lang="en-US" sz="2000"/>
              <a:t>March 2026:  injunction by Federal Court of </a:t>
            </a:r>
            <a:r>
              <a:rPr lang="en-US" sz="2000" err="1"/>
              <a:t>Massachussetts</a:t>
            </a:r>
            <a:r>
              <a:rPr lang="en-US" sz="2000"/>
              <a:t>	[Return to 2/2025]</a:t>
            </a:r>
          </a:p>
          <a:p>
            <a:pPr lvl="2"/>
            <a:r>
              <a:rPr lang="en-US" sz="2000"/>
              <a:t>April 2026:  New ACIP Charter released by HHS </a:t>
            </a:r>
          </a:p>
          <a:p>
            <a:pPr lvl="1"/>
            <a:r>
              <a:rPr lang="en-US" sz="2400"/>
              <a:t>Vaccine Integrity Project, National Adult and Influenza Summit </a:t>
            </a:r>
          </a:p>
          <a:p>
            <a:pPr lvl="2"/>
            <a:r>
              <a:rPr lang="en-US" sz="2000"/>
              <a:t>Working with medical specialty societies, states and insurers to provide E-B guidance</a:t>
            </a:r>
          </a:p>
        </p:txBody>
      </p:sp>
    </p:spTree>
    <p:extLst>
      <p:ext uri="{BB962C8B-B14F-4D97-AF65-F5344CB8AC3E}">
        <p14:creationId xmlns:p14="http://schemas.microsoft.com/office/powerpoint/2010/main" val="318212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5411-131C-4B63-A9B9-980C9DC2D333}"/>
              </a:ext>
            </a:extLst>
          </p:cNvPr>
          <p:cNvSpPr>
            <a:spLocks noGrp="1"/>
          </p:cNvSpPr>
          <p:nvPr>
            <p:ph type="title"/>
          </p:nvPr>
        </p:nvSpPr>
        <p:spPr>
          <a:xfrm>
            <a:off x="1522413" y="381000"/>
            <a:ext cx="9144001" cy="1066800"/>
          </a:xfrm>
        </p:spPr>
        <p:txBody>
          <a:bodyPr/>
          <a:lstStyle/>
          <a:p>
            <a:r>
              <a:rPr lang="en-US"/>
              <a:t>Making Vaccine Recommendations</a:t>
            </a:r>
          </a:p>
        </p:txBody>
      </p:sp>
      <p:sp>
        <p:nvSpPr>
          <p:cNvPr id="3" name="Content Placeholder 2">
            <a:extLst>
              <a:ext uri="{FF2B5EF4-FFF2-40B4-BE49-F238E27FC236}">
                <a16:creationId xmlns:a16="http://schemas.microsoft.com/office/drawing/2014/main" id="{2860437A-82C7-4E6C-AC89-483E00332EF7}"/>
              </a:ext>
            </a:extLst>
          </p:cNvPr>
          <p:cNvSpPr>
            <a:spLocks noGrp="1"/>
          </p:cNvSpPr>
          <p:nvPr>
            <p:ph idx="1"/>
          </p:nvPr>
        </p:nvSpPr>
        <p:spPr>
          <a:xfrm>
            <a:off x="1522413" y="1752601"/>
            <a:ext cx="9134391" cy="4267200"/>
          </a:xfrm>
        </p:spPr>
        <p:txBody>
          <a:bodyPr>
            <a:normAutofit fontScale="92500" lnSpcReduction="20000"/>
          </a:bodyPr>
          <a:lstStyle/>
          <a:p>
            <a:r>
              <a:rPr lang="en-US"/>
              <a:t>Clinical team ‘on same page’ </a:t>
            </a:r>
          </a:p>
          <a:p>
            <a:r>
              <a:rPr lang="en-US"/>
              <a:t>Strong presumptive recommendation AND WHY</a:t>
            </a:r>
          </a:p>
          <a:p>
            <a:r>
              <a:rPr lang="en-US"/>
              <a:t>Hesitancy most commonly = Questions</a:t>
            </a:r>
          </a:p>
          <a:p>
            <a:pPr marL="0" indent="0">
              <a:buNone/>
            </a:pPr>
            <a:r>
              <a:rPr lang="en-US"/>
              <a:t>	Pivot to respectful conversation [Brief Motivational Interview]:</a:t>
            </a:r>
          </a:p>
          <a:p>
            <a:pPr marL="0" indent="0">
              <a:buNone/>
            </a:pPr>
            <a:r>
              <a:rPr lang="en-US"/>
              <a:t>		Engage, establish trust</a:t>
            </a:r>
          </a:p>
          <a:p>
            <a:pPr marL="0" indent="0">
              <a:buNone/>
            </a:pPr>
            <a:r>
              <a:rPr lang="en-US"/>
              <a:t>		Understand what matters</a:t>
            </a:r>
          </a:p>
          <a:p>
            <a:pPr marL="0" indent="0">
              <a:buNone/>
            </a:pPr>
            <a:r>
              <a:rPr lang="en-US"/>
              <a:t>		Offer information</a:t>
            </a:r>
          </a:p>
          <a:p>
            <a:pPr marL="0" indent="0">
              <a:buNone/>
            </a:pPr>
            <a:r>
              <a:rPr lang="en-US"/>
              <a:t>		Clarify and accept patient decision</a:t>
            </a:r>
          </a:p>
          <a:p>
            <a:pPr marL="0" indent="0">
              <a:buNone/>
            </a:pPr>
            <a:r>
              <a:rPr lang="en-US"/>
              <a:t>	If end today without vaccine= revisit next time [NOT a failure!]</a:t>
            </a:r>
          </a:p>
          <a:p>
            <a:endParaRPr lang="en-US"/>
          </a:p>
        </p:txBody>
      </p:sp>
      <p:sp>
        <p:nvSpPr>
          <p:cNvPr id="4" name="TextBox 3">
            <a:extLst>
              <a:ext uri="{FF2B5EF4-FFF2-40B4-BE49-F238E27FC236}">
                <a16:creationId xmlns:a16="http://schemas.microsoft.com/office/drawing/2014/main" id="{F8BCA514-BCEF-45F2-861C-374B1D02763C}"/>
              </a:ext>
            </a:extLst>
          </p:cNvPr>
          <p:cNvSpPr txBox="1"/>
          <p:nvPr/>
        </p:nvSpPr>
        <p:spPr>
          <a:xfrm>
            <a:off x="1979612" y="6172200"/>
            <a:ext cx="7391400" cy="369332"/>
          </a:xfrm>
          <a:prstGeom prst="rect">
            <a:avLst/>
          </a:prstGeom>
          <a:noFill/>
        </p:spPr>
        <p:txBody>
          <a:bodyPr wrap="square" rtlCol="0">
            <a:spAutoFit/>
          </a:bodyPr>
          <a:lstStyle/>
          <a:p>
            <a:r>
              <a:rPr lang="en-US">
                <a:hlinkClick r:id="rId2"/>
              </a:rPr>
              <a:t>https://pubmed.ncbi.nlm.nih.gov/39187772/</a:t>
            </a:r>
            <a:r>
              <a:rPr lang="en-US"/>
              <a:t> </a:t>
            </a:r>
          </a:p>
        </p:txBody>
      </p:sp>
    </p:spTree>
    <p:extLst>
      <p:ext uri="{BB962C8B-B14F-4D97-AF65-F5344CB8AC3E}">
        <p14:creationId xmlns:p14="http://schemas.microsoft.com/office/powerpoint/2010/main" val="33220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733A-4148-4975-98B0-4DD3DEB14299}"/>
              </a:ext>
            </a:extLst>
          </p:cNvPr>
          <p:cNvSpPr>
            <a:spLocks noGrp="1"/>
          </p:cNvSpPr>
          <p:nvPr>
            <p:ph type="title"/>
          </p:nvPr>
        </p:nvSpPr>
        <p:spPr>
          <a:xfrm>
            <a:off x="1522413" y="381000"/>
            <a:ext cx="9144001" cy="1066800"/>
          </a:xfrm>
        </p:spPr>
        <p:txBody>
          <a:bodyPr/>
          <a:lstStyle/>
          <a:p>
            <a:r>
              <a:rPr lang="en-US"/>
              <a:t>Vaccine updates and emphases </a:t>
            </a:r>
          </a:p>
        </p:txBody>
      </p:sp>
      <p:sp>
        <p:nvSpPr>
          <p:cNvPr id="3" name="Content Placeholder 2">
            <a:extLst>
              <a:ext uri="{FF2B5EF4-FFF2-40B4-BE49-F238E27FC236}">
                <a16:creationId xmlns:a16="http://schemas.microsoft.com/office/drawing/2014/main" id="{BC2916C3-A6D8-4E52-B828-AF1FC72A533B}"/>
              </a:ext>
            </a:extLst>
          </p:cNvPr>
          <p:cNvSpPr>
            <a:spLocks noGrp="1"/>
          </p:cNvSpPr>
          <p:nvPr>
            <p:ph idx="1"/>
          </p:nvPr>
        </p:nvSpPr>
        <p:spPr>
          <a:xfrm>
            <a:off x="1522413" y="1600201"/>
            <a:ext cx="9134391" cy="4419600"/>
          </a:xfrm>
        </p:spPr>
        <p:txBody>
          <a:bodyPr>
            <a:normAutofit fontScale="92500" lnSpcReduction="20000"/>
          </a:bodyPr>
          <a:lstStyle/>
          <a:p>
            <a:r>
              <a:rPr lang="en-US" dirty="0"/>
              <a:t>“Core Vaccines”</a:t>
            </a:r>
          </a:p>
          <a:p>
            <a:pPr lvl="1"/>
            <a:r>
              <a:rPr lang="en-US" dirty="0"/>
              <a:t>Influenza</a:t>
            </a:r>
          </a:p>
          <a:p>
            <a:pPr lvl="1"/>
            <a:r>
              <a:rPr lang="en-US" dirty="0"/>
              <a:t>COVID-19</a:t>
            </a:r>
          </a:p>
          <a:p>
            <a:pPr lvl="1"/>
            <a:r>
              <a:rPr lang="en-US" dirty="0"/>
              <a:t>RSV</a:t>
            </a:r>
          </a:p>
          <a:p>
            <a:pPr lvl="1"/>
            <a:r>
              <a:rPr lang="en-US" dirty="0"/>
              <a:t>Hepatitis B</a:t>
            </a:r>
          </a:p>
          <a:p>
            <a:pPr lvl="1"/>
            <a:r>
              <a:rPr lang="en-US" dirty="0"/>
              <a:t>Pneumococcal</a:t>
            </a:r>
          </a:p>
          <a:p>
            <a:pPr lvl="1"/>
            <a:r>
              <a:rPr lang="en-US" dirty="0"/>
              <a:t>Shingles</a:t>
            </a:r>
          </a:p>
          <a:p>
            <a:r>
              <a:rPr lang="en-US" dirty="0"/>
              <a:t>Reemerging diseases:  </a:t>
            </a:r>
          </a:p>
          <a:p>
            <a:pPr lvl="1"/>
            <a:r>
              <a:rPr lang="en-US" dirty="0"/>
              <a:t>MMR, Pertussis, Polio</a:t>
            </a:r>
          </a:p>
          <a:p>
            <a:r>
              <a:rPr lang="en-US" dirty="0"/>
              <a:t>Less Common:  </a:t>
            </a:r>
          </a:p>
          <a:p>
            <a:pPr lvl="1"/>
            <a:r>
              <a:rPr lang="en-US" dirty="0"/>
              <a:t>HAV, Mpox, Meningococcal</a:t>
            </a:r>
          </a:p>
        </p:txBody>
      </p:sp>
    </p:spTree>
    <p:extLst>
      <p:ext uri="{BB962C8B-B14F-4D97-AF65-F5344CB8AC3E}">
        <p14:creationId xmlns:p14="http://schemas.microsoft.com/office/powerpoint/2010/main" val="5649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0A76-8A67-4D00-B33E-AB85E20CC9BB}"/>
              </a:ext>
            </a:extLst>
          </p:cNvPr>
          <p:cNvSpPr>
            <a:spLocks noGrp="1"/>
          </p:cNvSpPr>
          <p:nvPr>
            <p:ph type="ctrTitle"/>
          </p:nvPr>
        </p:nvSpPr>
        <p:spPr/>
        <p:txBody>
          <a:bodyPr/>
          <a:lstStyle/>
          <a:p>
            <a:r>
              <a:rPr lang="en-US" sz="3999" b="0">
                <a:solidFill>
                  <a:schemeClr val="tx1"/>
                </a:solidFill>
                <a:latin typeface="Arial" panose="020B0604020202020204" pitchFamily="34" charset="0"/>
              </a:rPr>
              <a:t>Influenza (Flu)</a:t>
            </a:r>
          </a:p>
        </p:txBody>
      </p:sp>
      <p:sp>
        <p:nvSpPr>
          <p:cNvPr id="7" name="Slide Number Placeholder 6">
            <a:extLst>
              <a:ext uri="{FF2B5EF4-FFF2-40B4-BE49-F238E27FC236}">
                <a16:creationId xmlns:a16="http://schemas.microsoft.com/office/drawing/2014/main" id="{D600B84A-7E6B-4532-AE18-F25D260F15C0}"/>
              </a:ext>
            </a:extLst>
          </p:cNvPr>
          <p:cNvSpPr>
            <a:spLocks noGrp="1"/>
          </p:cNvSpPr>
          <p:nvPr>
            <p:ph type="sldNum" sz="quarter" idx="4"/>
          </p:nvPr>
        </p:nvSpPr>
        <p:spPr/>
        <p:txBody>
          <a:bodyPr/>
          <a:lstStyle/>
          <a:p>
            <a:pPr defTabSz="457063">
              <a:defRPr/>
            </a:pPr>
            <a:fld id="{8A7A6979-0714-4377-B894-6BE4C2D6E202}" type="slidenum">
              <a:rPr lang="en-US" sz="1100">
                <a:solidFill>
                  <a:srgbClr val="FFFFFF"/>
                </a:solidFill>
                <a:latin typeface="Gill Sans MT" panose="020B0502020104020203"/>
                <a:ea typeface="+mn-ea"/>
                <a:cs typeface="Arial" charset="0"/>
              </a:rPr>
              <a:pPr defTabSz="457063">
                <a:defRPr/>
              </a:pPr>
              <a:t>8</a:t>
            </a:fld>
            <a:endParaRPr lang="en-US" sz="1100">
              <a:solidFill>
                <a:srgbClr val="FFFFFF"/>
              </a:solidFill>
              <a:latin typeface="Gill Sans MT" panose="020B0502020104020203"/>
              <a:ea typeface="+mn-ea"/>
              <a:cs typeface="Arial" charset="0"/>
            </a:endParaRPr>
          </a:p>
        </p:txBody>
      </p:sp>
      <p:sp>
        <p:nvSpPr>
          <p:cNvPr id="5" name="TextBox 4">
            <a:extLst>
              <a:ext uri="{FF2B5EF4-FFF2-40B4-BE49-F238E27FC236}">
                <a16:creationId xmlns:a16="http://schemas.microsoft.com/office/drawing/2014/main" id="{E1CE65E9-6224-4BD7-BB35-70A9FEBEC04C}"/>
              </a:ext>
            </a:extLst>
          </p:cNvPr>
          <p:cNvSpPr txBox="1"/>
          <p:nvPr/>
        </p:nvSpPr>
        <p:spPr>
          <a:xfrm>
            <a:off x="2741612" y="5991456"/>
            <a:ext cx="7008120" cy="646331"/>
          </a:xfrm>
          <a:prstGeom prst="rect">
            <a:avLst/>
          </a:prstGeom>
          <a:noFill/>
        </p:spPr>
        <p:txBody>
          <a:bodyPr wrap="square" rtlCol="0">
            <a:spAutoFit/>
          </a:bodyPr>
          <a:lstStyle/>
          <a:p>
            <a:pPr defTabSz="457063">
              <a:defRPr/>
            </a:pPr>
            <a:r>
              <a:rPr lang="en-US" sz="1200">
                <a:hlinkClick r:id="rId2"/>
              </a:rPr>
              <a:t>Preliminary Estimated Flu Disease Burden 2025-2026 Flu Season | Flu Burden | CDC</a:t>
            </a:r>
            <a:r>
              <a:rPr lang="en-US" sz="1200"/>
              <a:t>. </a:t>
            </a:r>
          </a:p>
          <a:p>
            <a:pPr defTabSz="457063">
              <a:defRPr/>
            </a:pPr>
            <a:r>
              <a:rPr lang="en-US" sz="1200">
                <a:hlinkClick r:id="rId3"/>
              </a:rPr>
              <a:t>www.cdc.gov/flu-burden/php/php/data-vis/2025-2026.html</a:t>
            </a:r>
            <a:r>
              <a:rPr lang="en-US" sz="1200"/>
              <a:t>   </a:t>
            </a:r>
            <a:br>
              <a:rPr lang="en-US" sz="1200"/>
            </a:br>
            <a:endParaRPr lang="en-US" sz="12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120768-E060-48BA-B5B7-24A603320946}"/>
              </a:ext>
            </a:extLst>
          </p:cNvPr>
          <p:cNvPicPr>
            <a:picLocks noChangeAspect="1"/>
          </p:cNvPicPr>
          <p:nvPr/>
        </p:nvPicPr>
        <p:blipFill>
          <a:blip r:embed="rId4"/>
          <a:stretch>
            <a:fillRect/>
          </a:stretch>
        </p:blipFill>
        <p:spPr>
          <a:xfrm>
            <a:off x="2284412" y="1066800"/>
            <a:ext cx="7086601" cy="3945513"/>
          </a:xfrm>
          <a:prstGeom prst="rect">
            <a:avLst/>
          </a:prstGeom>
        </p:spPr>
      </p:pic>
    </p:spTree>
    <p:extLst>
      <p:ext uri="{BB962C8B-B14F-4D97-AF65-F5344CB8AC3E}">
        <p14:creationId xmlns:p14="http://schemas.microsoft.com/office/powerpoint/2010/main" val="34585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4F8B-2038-4330-95C1-ABFD8C8B7AC5}"/>
              </a:ext>
            </a:extLst>
          </p:cNvPr>
          <p:cNvSpPr>
            <a:spLocks noGrp="1"/>
          </p:cNvSpPr>
          <p:nvPr>
            <p:ph type="title"/>
          </p:nvPr>
        </p:nvSpPr>
        <p:spPr>
          <a:xfrm>
            <a:off x="1522413" y="381000"/>
            <a:ext cx="9144001" cy="762000"/>
          </a:xfrm>
        </p:spPr>
        <p:txBody>
          <a:bodyPr/>
          <a:lstStyle/>
          <a:p>
            <a:r>
              <a:rPr lang="en-US"/>
              <a:t>Influenza</a:t>
            </a:r>
          </a:p>
        </p:txBody>
      </p:sp>
      <p:sp>
        <p:nvSpPr>
          <p:cNvPr id="3" name="Content Placeholder 2">
            <a:extLst>
              <a:ext uri="{FF2B5EF4-FFF2-40B4-BE49-F238E27FC236}">
                <a16:creationId xmlns:a16="http://schemas.microsoft.com/office/drawing/2014/main" id="{D6118BFC-BC3B-4DA2-820C-0923B7F6AD3D}"/>
              </a:ext>
            </a:extLst>
          </p:cNvPr>
          <p:cNvSpPr>
            <a:spLocks noGrp="1"/>
          </p:cNvSpPr>
          <p:nvPr>
            <p:ph idx="1"/>
          </p:nvPr>
        </p:nvSpPr>
        <p:spPr>
          <a:xfrm>
            <a:off x="1141412" y="1219200"/>
            <a:ext cx="10363199" cy="4952999"/>
          </a:xfrm>
        </p:spPr>
        <p:txBody>
          <a:bodyPr>
            <a:normAutofit/>
          </a:bodyPr>
          <a:lstStyle/>
          <a:p>
            <a:r>
              <a:rPr lang="en-US"/>
              <a:t>Few understand personal risk, many think ‘any URI/LRI is a ‘flu’</a:t>
            </a:r>
          </a:p>
          <a:p>
            <a:r>
              <a:rPr lang="en-US"/>
              <a:t>Vaccine effectiveness varies in individuals. </a:t>
            </a:r>
          </a:p>
          <a:p>
            <a:pPr lvl="1"/>
            <a:r>
              <a:rPr lang="en-US"/>
              <a:t>Timing</a:t>
            </a:r>
          </a:p>
          <a:p>
            <a:pPr lvl="1"/>
            <a:r>
              <a:rPr lang="en-US"/>
              <a:t>Vaccine’ immune response</a:t>
            </a:r>
          </a:p>
          <a:p>
            <a:pPr lvl="1"/>
            <a:r>
              <a:rPr lang="en-US"/>
              <a:t>Match between circulating and vaccine strains</a:t>
            </a:r>
          </a:p>
          <a:p>
            <a:r>
              <a:rPr lang="en-US"/>
              <a:t>Primary vaccine benefit is reduction in severe disease</a:t>
            </a:r>
          </a:p>
          <a:p>
            <a:r>
              <a:rPr lang="en-US"/>
              <a:t>ANY benefit much greater than ZERO protection with no vaccination</a:t>
            </a:r>
          </a:p>
          <a:p>
            <a:pPr lvl="1"/>
            <a:r>
              <a:rPr lang="en-US"/>
              <a:t>Sore arm, malaise, achiness +/- fever are common post-vaccination symptoms</a:t>
            </a:r>
          </a:p>
          <a:p>
            <a:pPr lvl="1"/>
            <a:r>
              <a:rPr lang="en-US"/>
              <a:t>NO common severe adverse effects. </a:t>
            </a:r>
          </a:p>
        </p:txBody>
      </p:sp>
      <p:sp>
        <p:nvSpPr>
          <p:cNvPr id="4" name="TextBox 3">
            <a:extLst>
              <a:ext uri="{FF2B5EF4-FFF2-40B4-BE49-F238E27FC236}">
                <a16:creationId xmlns:a16="http://schemas.microsoft.com/office/drawing/2014/main" id="{3EC8A4CF-7F86-637A-1D74-23E5576550DC}"/>
              </a:ext>
            </a:extLst>
          </p:cNvPr>
          <p:cNvSpPr txBox="1"/>
          <p:nvPr/>
        </p:nvSpPr>
        <p:spPr>
          <a:xfrm>
            <a:off x="1598612" y="6172199"/>
            <a:ext cx="6248399" cy="523220"/>
          </a:xfrm>
          <a:prstGeom prst="rect">
            <a:avLst/>
          </a:prstGeom>
          <a:noFill/>
        </p:spPr>
        <p:txBody>
          <a:bodyPr wrap="square" rtlCol="0">
            <a:spAutoFit/>
          </a:bodyPr>
          <a:lstStyle/>
          <a:p>
            <a:r>
              <a:rPr lang="en-US" sz="1400">
                <a:hlinkClick r:id="rId3"/>
              </a:rPr>
              <a:t>https://pubmed.ncbi.nlm.nih.gov/39197095/</a:t>
            </a:r>
            <a:endParaRPr lang="en-US" sz="1400"/>
          </a:p>
          <a:p>
            <a:r>
              <a:rPr lang="en-US" sz="1400">
                <a:hlinkClick r:id="rId4"/>
              </a:rPr>
              <a:t>https://pmc.ncbi.nlm.nih.gov/articles/PMC9861815/</a:t>
            </a:r>
            <a:r>
              <a:rPr lang="en-US" sz="1400"/>
              <a:t> </a:t>
            </a:r>
          </a:p>
        </p:txBody>
      </p:sp>
    </p:spTree>
    <p:extLst>
      <p:ext uri="{BB962C8B-B14F-4D97-AF65-F5344CB8AC3E}">
        <p14:creationId xmlns:p14="http://schemas.microsoft.com/office/powerpoint/2010/main" val="37575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TotalTime>
  <Words>4356</Words>
  <Application>Microsoft Office PowerPoint</Application>
  <PresentationFormat>Custom</PresentationFormat>
  <Paragraphs>476</Paragraphs>
  <Slides>40</Slides>
  <Notes>6</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Calibri Light</vt:lpstr>
      <vt:lpstr>Candara</vt:lpstr>
      <vt:lpstr>Corbel</vt:lpstr>
      <vt:lpstr>Gill Sans MT</vt:lpstr>
      <vt:lpstr>Google Sans</vt:lpstr>
      <vt:lpstr>Roboto</vt:lpstr>
      <vt:lpstr>Wingdings</vt:lpstr>
      <vt:lpstr>Digital Blue Tunnel 16x9</vt:lpstr>
      <vt:lpstr>Office Theme</vt:lpstr>
      <vt:lpstr>Immunization for Older Adults in 2026</vt:lpstr>
      <vt:lpstr>Disclosures</vt:lpstr>
      <vt:lpstr>Adult Immunization 2026</vt:lpstr>
      <vt:lpstr>Environment</vt:lpstr>
      <vt:lpstr>Sources</vt:lpstr>
      <vt:lpstr>Making Vaccine Recommendations</vt:lpstr>
      <vt:lpstr>Vaccine updates and emphases </vt:lpstr>
      <vt:lpstr>Influenza (Flu)</vt:lpstr>
      <vt:lpstr>Influenza</vt:lpstr>
      <vt:lpstr>Influenza Vaccination: Everyone 6 months+, annually</vt:lpstr>
      <vt:lpstr>COVID-19</vt:lpstr>
      <vt:lpstr>COVID-19</vt:lpstr>
      <vt:lpstr>COVID-19:</vt:lpstr>
      <vt:lpstr>PowerPoint Presentation</vt:lpstr>
      <vt:lpstr>RSV Disease 2024-2025</vt:lpstr>
      <vt:lpstr>RSV</vt:lpstr>
      <vt:lpstr>RSV Vaccines:  Effectiveness and Safety</vt:lpstr>
      <vt:lpstr>RSV Risk Mitigation: 1 DOSE for adults…</vt:lpstr>
      <vt:lpstr>Pneumococcal Disease and Vaccination</vt:lpstr>
      <vt:lpstr>Adult Pneumococcal Vaccines:  PCV21 = PCV20 +1</vt:lpstr>
      <vt:lpstr>Pneumococcal</vt:lpstr>
      <vt:lpstr>Adult Pneumococcal Recommendations</vt:lpstr>
      <vt:lpstr>Zoster/Shingles</vt:lpstr>
      <vt:lpstr>Re-Emerging Diseases</vt:lpstr>
      <vt:lpstr>Tdap and Pertussis</vt:lpstr>
      <vt:lpstr>Tdap Vaccination Recommendations</vt:lpstr>
      <vt:lpstr>MMR</vt:lpstr>
      <vt:lpstr>Polio</vt:lpstr>
      <vt:lpstr>Less-Common Senior Vaccinations</vt:lpstr>
      <vt:lpstr>Hepatitis A Vaccination</vt:lpstr>
      <vt:lpstr>Hepatitis B</vt:lpstr>
      <vt:lpstr>Hepatitis B: Adults &gt;60 years</vt:lpstr>
      <vt:lpstr>Challenges in Hepatitis B vaccination</vt:lpstr>
      <vt:lpstr>MPox</vt:lpstr>
      <vt:lpstr>Meningococcal:  Risk based recommendations for adults </vt:lpstr>
      <vt:lpstr>HPV: Cancer Prevention Success</vt:lpstr>
      <vt:lpstr>Travel Vaccines (sooner is better than later!)</vt:lpstr>
      <vt:lpstr>Effectiveness of Common Vaccines</vt:lpstr>
      <vt:lpstr>Vaccine Coverage and Access</vt:lpstr>
      <vt:lpstr>Thank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Damn the Torpedoes! Full Speed Ahead!! Adult Immunization in 2025.</dc:title>
  <dc:creator>Hopkins jr., Robert H</dc:creator>
  <cp:lastModifiedBy>Thomas, Renee Everett</cp:lastModifiedBy>
  <cp:revision>2</cp:revision>
  <dcterms:created xsi:type="dcterms:W3CDTF">2025-07-07T20:58:55Z</dcterms:created>
  <dcterms:modified xsi:type="dcterms:W3CDTF">2026-05-13T14:25:35Z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8ca390d5-a4f3-448c-8368-24080179bc53_Enabled">
    <vt:lpwstr>true</vt:lpwstr>
  </property>
  <property fmtid="{D5CDD505-2E9C-101B-9397-08002B2CF9AE}" pid="9" name="MSIP_Label_8ca390d5-a4f3-448c-8368-24080179bc53_SetDate">
    <vt:lpwstr>2026-04-27T19:53:14Z</vt:lpwstr>
  </property>
  <property fmtid="{D5CDD505-2E9C-101B-9397-08002B2CF9AE}" pid="10" name="MSIP_Label_8ca390d5-a4f3-448c-8368-24080179bc53_Method">
    <vt:lpwstr>Standard</vt:lpwstr>
  </property>
  <property fmtid="{D5CDD505-2E9C-101B-9397-08002B2CF9AE}" pid="11" name="MSIP_Label_8ca390d5-a4f3-448c-8368-24080179bc53_Name">
    <vt:lpwstr>Low Risk</vt:lpwstr>
  </property>
  <property fmtid="{D5CDD505-2E9C-101B-9397-08002B2CF9AE}" pid="12" name="MSIP_Label_8ca390d5-a4f3-448c-8368-24080179bc53_SiteId">
    <vt:lpwstr>5b703aa0-061f-4ed9-beca-765a39ee1304</vt:lpwstr>
  </property>
  <property fmtid="{D5CDD505-2E9C-101B-9397-08002B2CF9AE}" pid="13" name="MSIP_Label_8ca390d5-a4f3-448c-8368-24080179bc53_ActionId">
    <vt:lpwstr>fc4b8dda-0c12-4b9a-bce1-81b233a9cebe</vt:lpwstr>
  </property>
  <property fmtid="{D5CDD505-2E9C-101B-9397-08002B2CF9AE}" pid="14" name="MSIP_Label_8ca390d5-a4f3-448c-8368-24080179bc53_ContentBits">
    <vt:lpwstr>0</vt:lpwstr>
  </property>
  <property fmtid="{D5CDD505-2E9C-101B-9397-08002B2CF9AE}" pid="15" name="MSIP_Label_8ca390d5-a4f3-448c-8368-24080179bc53_Tag">
    <vt:lpwstr>10, 3, 0, 1</vt:lpwstr>
  </property>
</Properties>
</file>